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 id="2147483865" r:id="rId3"/>
  </p:sldMasterIdLst>
  <p:notesMasterIdLst>
    <p:notesMasterId r:id="rId24"/>
  </p:notesMasterIdLst>
  <p:handoutMasterIdLst>
    <p:handoutMasterId r:id="rId25"/>
  </p:handoutMasterIdLst>
  <p:sldIdLst>
    <p:sldId id="256" r:id="rId4"/>
    <p:sldId id="257" r:id="rId5"/>
    <p:sldId id="303"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05" r:id="rId19"/>
    <p:sldId id="318" r:id="rId20"/>
    <p:sldId id="319" r:id="rId21"/>
    <p:sldId id="320" r:id="rId22"/>
    <p:sldId id="32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854" autoAdjust="0"/>
    <p:restoredTop sz="66199" autoAdjust="0"/>
  </p:normalViewPr>
  <p:slideViewPr>
    <p:cSldViewPr snapToGrid="0" snapToObjects="1">
      <p:cViewPr>
        <p:scale>
          <a:sx n="66" d="100"/>
          <a:sy n="66" d="100"/>
        </p:scale>
        <p:origin x="-56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9A383F-A287-4445-9B6F-5E3AE7904D9F}" type="datetimeFigureOut">
              <a:rPr lang="en-US" smtClean="0"/>
              <a:t>4/24/15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E30B87-C0CE-B948-8073-6954986616F2}" type="slidenum">
              <a:rPr lang="en-US" smtClean="0"/>
              <a:t>‹#›</a:t>
            </a:fld>
            <a:endParaRPr lang="en-US"/>
          </a:p>
        </p:txBody>
      </p:sp>
    </p:spTree>
    <p:extLst>
      <p:ext uri="{BB962C8B-B14F-4D97-AF65-F5344CB8AC3E}">
        <p14:creationId xmlns:p14="http://schemas.microsoft.com/office/powerpoint/2010/main" val="263063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6BD6DA-9D39-134E-94C5-930DD6A016CC}" type="datetimeFigureOut">
              <a:rPr lang="en-US" smtClean="0"/>
              <a:t>4/24/15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19199B-5FF9-3448-8892-C3CE539DBE54}" type="slidenum">
              <a:rPr lang="en-US" smtClean="0"/>
              <a:t>‹#›</a:t>
            </a:fld>
            <a:endParaRPr lang="en-US"/>
          </a:p>
        </p:txBody>
      </p:sp>
    </p:spTree>
    <p:extLst>
      <p:ext uri="{BB962C8B-B14F-4D97-AF65-F5344CB8AC3E}">
        <p14:creationId xmlns:p14="http://schemas.microsoft.com/office/powerpoint/2010/main" val="1252781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a:t>
            </a:r>
          </a:p>
        </p:txBody>
      </p:sp>
      <p:sp>
        <p:nvSpPr>
          <p:cNvPr id="4" name="Slide Number Placeholder 3"/>
          <p:cNvSpPr>
            <a:spLocks noGrp="1"/>
          </p:cNvSpPr>
          <p:nvPr>
            <p:ph type="sldNum" sz="quarter" idx="10"/>
          </p:nvPr>
        </p:nvSpPr>
        <p:spPr/>
        <p:txBody>
          <a:bodyPr/>
          <a:lstStyle/>
          <a:p>
            <a:fld id="{7719199B-5FF9-3448-8892-C3CE539DBE54}" type="slidenum">
              <a:rPr lang="en-US" smtClean="0"/>
              <a:t>1</a:t>
            </a:fld>
            <a:endParaRPr lang="en-US"/>
          </a:p>
        </p:txBody>
      </p:sp>
    </p:spTree>
    <p:extLst>
      <p:ext uri="{BB962C8B-B14F-4D97-AF65-F5344CB8AC3E}">
        <p14:creationId xmlns:p14="http://schemas.microsoft.com/office/powerpoint/2010/main" val="2899736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effectLst/>
              <a:latin typeface="Garamond"/>
              <a:ea typeface="ＭＳ 明朝"/>
              <a:cs typeface="Times New Roman"/>
            </a:endParaRPr>
          </a:p>
          <a:p>
            <a:r>
              <a:rPr lang="en-US" sz="1200" dirty="0" smtClean="0">
                <a:effectLst/>
                <a:latin typeface="Garamond"/>
                <a:ea typeface="ＭＳ 明朝"/>
                <a:cs typeface="Times New Roman"/>
              </a:rPr>
              <a:t>So what do students</a:t>
            </a:r>
            <a:r>
              <a:rPr lang="en-US" sz="1200" baseline="0" dirty="0" smtClean="0">
                <a:effectLst/>
                <a:latin typeface="Garamond"/>
                <a:ea typeface="ＭＳ 明朝"/>
                <a:cs typeface="Times New Roman"/>
              </a:rPr>
              <a:t> care about? Teachers tend to have less trouble identifying intellectually r</a:t>
            </a:r>
            <a:r>
              <a:rPr lang="en-US" sz="1200" dirty="0" smtClean="0">
                <a:effectLst/>
                <a:latin typeface="Garamond"/>
                <a:ea typeface="ＭＳ 明朝"/>
                <a:cs typeface="Times New Roman"/>
              </a:rPr>
              <a:t>igorous ideas than</a:t>
            </a:r>
            <a:r>
              <a:rPr lang="en-US" sz="1200" baseline="0" dirty="0" smtClean="0">
                <a:effectLst/>
                <a:latin typeface="Garamond"/>
                <a:ea typeface="ＭＳ 明朝"/>
                <a:cs typeface="Times New Roman"/>
              </a:rPr>
              <a:t> they do identifying the elements of those ideas that speak to students’ knowledge and experience. It is not that they can’t; it’s just that they already </a:t>
            </a:r>
            <a:r>
              <a:rPr lang="en-US" sz="1200" i="1" baseline="0" dirty="0" smtClean="0">
                <a:effectLst/>
                <a:latin typeface="Garamond"/>
                <a:ea typeface="ＭＳ 明朝"/>
                <a:cs typeface="Times New Roman"/>
              </a:rPr>
              <a:t>know</a:t>
            </a:r>
            <a:r>
              <a:rPr lang="en-US" sz="1200" i="0" baseline="0" dirty="0" smtClean="0">
                <a:effectLst/>
                <a:latin typeface="Garamond"/>
                <a:ea typeface="ＭＳ 明朝"/>
                <a:cs typeface="Times New Roman"/>
              </a:rPr>
              <a:t> the ideas are important and take for granted that students will too. </a:t>
            </a:r>
          </a:p>
          <a:p>
            <a:endParaRPr lang="en-US" sz="1200" i="0" baseline="0" dirty="0" smtClean="0">
              <a:effectLst/>
              <a:latin typeface="Garamond"/>
              <a:ea typeface="ＭＳ 明朝"/>
              <a:cs typeface="Times New Roman"/>
            </a:endParaRPr>
          </a:p>
          <a:p>
            <a:r>
              <a:rPr lang="en-US" sz="1200" i="1" baseline="0" dirty="0" smtClean="0">
                <a:effectLst/>
                <a:latin typeface="Garamond"/>
                <a:ea typeface="ＭＳ 明朝"/>
                <a:cs typeface="Times New Roman"/>
              </a:rPr>
              <a:t>Lead short discussion of things kids care about.</a:t>
            </a:r>
            <a:endParaRPr lang="en-US" sz="1200" i="0" baseline="0" dirty="0" smtClean="0">
              <a:effectLst/>
              <a:latin typeface="Garamond"/>
              <a:ea typeface="ＭＳ 明朝"/>
              <a:cs typeface="Times New Roman"/>
            </a:endParaRPr>
          </a:p>
          <a:p>
            <a:endParaRPr lang="en-US" sz="1200" i="0" baseline="0" dirty="0" smtClean="0">
              <a:effectLst/>
              <a:latin typeface="Garamond"/>
              <a:ea typeface="ＭＳ 明朝"/>
              <a:cs typeface="Times New Roman"/>
            </a:endParaRPr>
          </a:p>
          <a:p>
            <a:r>
              <a:rPr lang="en-US" sz="1200" i="0" baseline="0" dirty="0" smtClean="0">
                <a:effectLst/>
                <a:latin typeface="Garamond"/>
                <a:ea typeface="ＭＳ 明朝"/>
                <a:cs typeface="Times New Roman"/>
              </a:rPr>
              <a:t>Okay….now let’s try an assessment!</a:t>
            </a:r>
          </a:p>
        </p:txBody>
      </p:sp>
      <p:sp>
        <p:nvSpPr>
          <p:cNvPr id="4" name="Slide Number Placeholder 3"/>
          <p:cNvSpPr>
            <a:spLocks noGrp="1"/>
          </p:cNvSpPr>
          <p:nvPr>
            <p:ph type="sldNum" sz="quarter" idx="10"/>
          </p:nvPr>
        </p:nvSpPr>
        <p:spPr/>
        <p:txBody>
          <a:bodyPr/>
          <a:lstStyle/>
          <a:p>
            <a:fld id="{15386568-CF4C-CC42-9F1A-6B314A565F23}" type="slidenum">
              <a:rPr lang="en-US" smtClean="0"/>
              <a:pPr/>
              <a:t>10</a:t>
            </a:fld>
            <a:endParaRPr lang="en-US"/>
          </a:p>
        </p:txBody>
      </p:sp>
    </p:spTree>
    <p:extLst>
      <p:ext uri="{BB962C8B-B14F-4D97-AF65-F5344CB8AC3E}">
        <p14:creationId xmlns:p14="http://schemas.microsoft.com/office/powerpoint/2010/main" val="2545019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Here are some examples of compelling…and not so compelling questions. Which would you nominate for each category and why?</a:t>
            </a:r>
          </a:p>
          <a:p>
            <a:endParaRPr lang="en-US" i="0" baseline="0" dirty="0" smtClean="0"/>
          </a:p>
          <a:p>
            <a:r>
              <a:rPr lang="en-US" i="1" baseline="0" dirty="0" smtClean="0"/>
              <a:t>Short discussion of whether or not examples are compelling and, if so, how they meet the two characteristics of intellectually rigorous and relevant to students’ lives.</a:t>
            </a:r>
          </a:p>
        </p:txBody>
      </p:sp>
      <p:sp>
        <p:nvSpPr>
          <p:cNvPr id="4" name="Slide Number Placeholder 3"/>
          <p:cNvSpPr>
            <a:spLocks noGrp="1"/>
          </p:cNvSpPr>
          <p:nvPr>
            <p:ph type="sldNum" sz="quarter" idx="10"/>
          </p:nvPr>
        </p:nvSpPr>
        <p:spPr/>
        <p:txBody>
          <a:bodyPr/>
          <a:lstStyle/>
          <a:p>
            <a:fld id="{15386568-CF4C-CC42-9F1A-6B314A565F23}" type="slidenum">
              <a:rPr lang="en-US" smtClean="0"/>
              <a:pPr/>
              <a:t>11</a:t>
            </a:fld>
            <a:endParaRPr lang="en-US"/>
          </a:p>
        </p:txBody>
      </p:sp>
    </p:spTree>
    <p:extLst>
      <p:ext uri="{BB962C8B-B14F-4D97-AF65-F5344CB8AC3E}">
        <p14:creationId xmlns:p14="http://schemas.microsoft.com/office/powerpoint/2010/main" val="866228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Very good. Now let’s have you try your hand at crafting a compelling question or two. I’ve suggested a few topics if you need them, but the best thing to do is think of your least favorite unit to teach and see if you can’t create a compelling question that would get under your students’ skin.</a:t>
            </a:r>
          </a:p>
          <a:p>
            <a:endParaRPr lang="en-US" i="1" baseline="0" dirty="0" smtClean="0"/>
          </a:p>
          <a:p>
            <a:pPr marL="0" marR="0">
              <a:spcBef>
                <a:spcPts val="0"/>
              </a:spcBef>
              <a:spcAft>
                <a:spcPts val="0"/>
              </a:spcAft>
            </a:pPr>
            <a:r>
              <a:rPr lang="en-US" sz="1200" b="1" dirty="0" smtClean="0">
                <a:effectLst/>
                <a:latin typeface="Garamond"/>
                <a:ea typeface="ＭＳ 明朝"/>
                <a:cs typeface="Times New Roman"/>
              </a:rPr>
              <a:t>Reflect and discuss:</a:t>
            </a:r>
            <a:endParaRPr lang="en-US" sz="1200" dirty="0" smtClean="0">
              <a:effectLst/>
              <a:latin typeface="Cambria"/>
              <a:ea typeface="ＭＳ 明朝"/>
              <a:cs typeface="Times New Roman"/>
            </a:endParaRPr>
          </a:p>
          <a:p>
            <a:pPr marL="342900" marR="0" lvl="0" indent="-342900">
              <a:spcBef>
                <a:spcPts val="0"/>
              </a:spcBef>
              <a:spcAft>
                <a:spcPts val="0"/>
              </a:spcAft>
              <a:buFont typeface="Symbol"/>
              <a:buChar char=""/>
            </a:pPr>
            <a:r>
              <a:rPr lang="en-US" sz="1200" dirty="0" smtClean="0">
                <a:effectLst/>
                <a:latin typeface="Garamond"/>
                <a:ea typeface="ＭＳ 明朝"/>
                <a:cs typeface="Times New Roman"/>
              </a:rPr>
              <a:t>How is the use of compelling questions similar to and different from your current practice?</a:t>
            </a:r>
            <a:endParaRPr lang="en-US" sz="1200" dirty="0" smtClean="0">
              <a:effectLst/>
              <a:latin typeface="Cambria"/>
              <a:ea typeface="ＭＳ 明朝"/>
              <a:cs typeface="Times New Roman"/>
            </a:endParaRPr>
          </a:p>
          <a:p>
            <a:pPr marL="342900" marR="0" lvl="0" indent="-342900">
              <a:spcBef>
                <a:spcPts val="0"/>
              </a:spcBef>
              <a:spcAft>
                <a:spcPts val="0"/>
              </a:spcAft>
              <a:buFont typeface="Symbol"/>
              <a:buChar char=""/>
            </a:pPr>
            <a:r>
              <a:rPr lang="en-US" sz="1200" dirty="0" smtClean="0">
                <a:effectLst/>
                <a:latin typeface="Garamond"/>
                <a:ea typeface="ＭＳ 明朝"/>
                <a:cs typeface="Times New Roman"/>
              </a:rPr>
              <a:t>What benefits do you anticipate in creating compelling questions?</a:t>
            </a:r>
            <a:endParaRPr lang="en-US" sz="1200" dirty="0" smtClean="0">
              <a:effectLst/>
              <a:latin typeface="Cambria"/>
              <a:ea typeface="ＭＳ 明朝"/>
              <a:cs typeface="Times New Roman"/>
            </a:endParaRPr>
          </a:p>
          <a:p>
            <a:pPr marL="342900" marR="0" lvl="0" indent="-342900">
              <a:spcBef>
                <a:spcPts val="0"/>
              </a:spcBef>
              <a:spcAft>
                <a:spcPts val="0"/>
              </a:spcAft>
              <a:buFont typeface="Symbol"/>
              <a:buChar char=""/>
            </a:pPr>
            <a:r>
              <a:rPr lang="en-US" sz="1200" dirty="0" smtClean="0">
                <a:effectLst/>
                <a:latin typeface="Garamond"/>
                <a:ea typeface="ＭＳ 明朝"/>
                <a:cs typeface="Times New Roman"/>
              </a:rPr>
              <a:t>What challenges do you anticipate in creating compelling questions?</a:t>
            </a:r>
            <a:endParaRPr lang="en-US" sz="1200" dirty="0" smtClean="0">
              <a:effectLst/>
              <a:latin typeface="Cambria"/>
              <a:ea typeface="ＭＳ 明朝"/>
              <a:cs typeface="Times New Roman"/>
            </a:endParaRPr>
          </a:p>
          <a:p>
            <a:endParaRPr lang="en-US" i="1" dirty="0"/>
          </a:p>
        </p:txBody>
      </p:sp>
      <p:sp>
        <p:nvSpPr>
          <p:cNvPr id="4" name="Slide Number Placeholder 3"/>
          <p:cNvSpPr>
            <a:spLocks noGrp="1"/>
          </p:cNvSpPr>
          <p:nvPr>
            <p:ph type="sldNum" sz="quarter" idx="10"/>
          </p:nvPr>
        </p:nvSpPr>
        <p:spPr/>
        <p:txBody>
          <a:bodyPr/>
          <a:lstStyle/>
          <a:p>
            <a:fld id="{15386568-CF4C-CC42-9F1A-6B314A565F23}" type="slidenum">
              <a:rPr lang="en-US" smtClean="0"/>
              <a:pPr/>
              <a:t>12</a:t>
            </a:fld>
            <a:endParaRPr lang="en-US"/>
          </a:p>
        </p:txBody>
      </p:sp>
    </p:spTree>
    <p:extLst>
      <p:ext uri="{BB962C8B-B14F-4D97-AF65-F5344CB8AC3E}">
        <p14:creationId xmlns:p14="http://schemas.microsoft.com/office/powerpoint/2010/main" val="1678734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smtClean="0">
                <a:effectLst/>
                <a:latin typeface="Garamond"/>
                <a:ea typeface="ＭＳ 明朝"/>
                <a:cs typeface="Times New Roman"/>
              </a:rPr>
              <a:t> Now let’s talk about supporting questions. </a:t>
            </a:r>
          </a:p>
          <a:p>
            <a:endParaRPr lang="en-US" sz="1200" i="0" dirty="0" smtClean="0">
              <a:effectLst/>
              <a:latin typeface="Garamond"/>
              <a:ea typeface="ＭＳ 明朝"/>
              <a:cs typeface="Times New Roman"/>
            </a:endParaRPr>
          </a:p>
          <a:p>
            <a:r>
              <a:rPr lang="en-US" sz="1200" i="0" dirty="0" smtClean="0">
                <a:effectLst/>
                <a:latin typeface="Garamond"/>
                <a:ea typeface="ＭＳ 明朝"/>
                <a:cs typeface="Times New Roman"/>
              </a:rPr>
              <a:t>Supporting questions have four</a:t>
            </a:r>
            <a:r>
              <a:rPr lang="en-US" sz="1200" i="0" baseline="0" dirty="0" smtClean="0">
                <a:effectLst/>
                <a:latin typeface="Garamond"/>
                <a:ea typeface="ＭＳ 明朝"/>
                <a:cs typeface="Times New Roman"/>
              </a:rPr>
              <a:t> purposes:  </a:t>
            </a:r>
          </a:p>
          <a:p>
            <a:pPr marL="171450" indent="-171450">
              <a:buFont typeface="Arial"/>
              <a:buChar char="•"/>
            </a:pPr>
            <a:r>
              <a:rPr lang="en-US" dirty="0" smtClean="0"/>
              <a:t>Support and extend the Compelling Question</a:t>
            </a:r>
          </a:p>
          <a:p>
            <a:pPr marL="171450" indent="-171450">
              <a:buFont typeface="Arial"/>
              <a:buChar char="•"/>
            </a:pPr>
            <a:r>
              <a:rPr lang="en-US" dirty="0" smtClean="0"/>
              <a:t>Represent the disciplinary knowledge desired</a:t>
            </a:r>
          </a:p>
          <a:p>
            <a:pPr marL="171450" indent="-171450">
              <a:buFont typeface="Arial"/>
              <a:buChar char="•"/>
            </a:pPr>
            <a:r>
              <a:rPr lang="en-US" dirty="0" smtClean="0"/>
              <a:t>Reflect the sources selected</a:t>
            </a:r>
          </a:p>
          <a:p>
            <a:pPr marL="171450" indent="-171450">
              <a:buFont typeface="Arial"/>
              <a:buChar char="•"/>
            </a:pPr>
            <a:r>
              <a:rPr lang="en-US" dirty="0" smtClean="0"/>
              <a:t>Inspire formative performance tasks</a:t>
            </a:r>
          </a:p>
          <a:p>
            <a:endParaRPr lang="en-US" sz="1200" i="0" dirty="0" smtClean="0">
              <a:effectLst/>
              <a:latin typeface="Garamond"/>
              <a:ea typeface="ＭＳ 明朝"/>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baseline="0" dirty="0" smtClean="0">
                <a:effectLst/>
                <a:latin typeface="Garamond"/>
                <a:ea typeface="ＭＳ 明朝"/>
                <a:cs typeface="Times New Roman"/>
              </a:rPr>
              <a:t>So o</a:t>
            </a:r>
            <a:r>
              <a:rPr lang="en-US" b="0" i="0" baseline="0" dirty="0" smtClean="0"/>
              <a:t>n the disciplinary side, supporting questions a) scaffold the ideas central to the compelling question and b) provide guidance for the construction of the formative performance tasks and the selection of sources.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i="0" baseline="0" dirty="0" smtClean="0"/>
              <a:t>On the pedagogical side, supporting questions offer a set of guideposts around which teachers can build additional instructional activities based on the knowledge and ability of their students.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i="0" baseline="0" dirty="0" smtClean="0"/>
              <a:t>Now let’s look at an example….</a:t>
            </a:r>
          </a:p>
          <a:p>
            <a:endParaRPr lang="en-US" sz="1200" i="0" dirty="0" smtClean="0">
              <a:effectLst/>
              <a:latin typeface="Garamond"/>
              <a:ea typeface="ＭＳ 明朝"/>
              <a:cs typeface="Times New Roman"/>
            </a:endParaRPr>
          </a:p>
          <a:p>
            <a:endParaRPr lang="en-US" sz="1200" i="0" baseline="0" dirty="0" smtClean="0">
              <a:effectLst/>
              <a:latin typeface="Garamond"/>
              <a:ea typeface="ＭＳ 明朝"/>
              <a:cs typeface="Times New Roman"/>
            </a:endParaRPr>
          </a:p>
          <a:p>
            <a:endParaRPr lang="en-US" i="0" baseline="0" dirty="0" smtClean="0"/>
          </a:p>
        </p:txBody>
      </p:sp>
      <p:sp>
        <p:nvSpPr>
          <p:cNvPr id="4" name="Slide Number Placeholder 3"/>
          <p:cNvSpPr>
            <a:spLocks noGrp="1"/>
          </p:cNvSpPr>
          <p:nvPr>
            <p:ph type="sldNum" sz="quarter" idx="10"/>
          </p:nvPr>
        </p:nvSpPr>
        <p:spPr/>
        <p:txBody>
          <a:bodyPr/>
          <a:lstStyle/>
          <a:p>
            <a:fld id="{15386568-CF4C-CC42-9F1A-6B314A565F23}" type="slidenum">
              <a:rPr lang="en-US" smtClean="0"/>
              <a:pPr/>
              <a:t>13</a:t>
            </a:fld>
            <a:endParaRPr lang="en-US"/>
          </a:p>
        </p:txBody>
      </p:sp>
    </p:spTree>
    <p:extLst>
      <p:ext uri="{BB962C8B-B14F-4D97-AF65-F5344CB8AC3E}">
        <p14:creationId xmlns:p14="http://schemas.microsoft.com/office/powerpoint/2010/main" val="1422643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First, does the question, “Did Reconstruction Really Free African Americans?” work as a compelling question? (Participant discussion)</a:t>
            </a:r>
          </a:p>
          <a:p>
            <a:endParaRPr lang="en-US" i="0" baseline="0" dirty="0" smtClean="0"/>
          </a:p>
          <a:p>
            <a:r>
              <a:rPr lang="en-US" i="0" baseline="0" dirty="0" smtClean="0"/>
              <a:t>If it does, then the next question is, do these three questions a) all support that compelling question and b) do they build on one another conceptually such that answering them will help students address the compelling question?</a:t>
            </a:r>
          </a:p>
          <a:p>
            <a:endParaRPr lang="en-US" i="1" baseline="0" dirty="0" smtClean="0"/>
          </a:p>
          <a:p>
            <a:r>
              <a:rPr lang="en-US" i="0" baseline="0" dirty="0" smtClean="0"/>
              <a:t>Taken together, the compelling question and supporting questions provide the intellectual architecture for the inquiry as they highlight the ideas and issues with which teachers and students can engage. There is no one right compelling question for a topic, and there is not only one way to construct and sequence the supporting questions. The question, “Can words lead to war?” has been vetted and found to be compelling by a range of teachers and academics, but that is not to say that others might not develop equally engaging questions. Similarly, the supporting questions on this slide have won the reviewers’ endorsement. Others, however, may rearrange the sequence of supporting questions, insert additional questions, or even substitute in a whole new series. The Toolkit inquiries have been well researched, piloted, and revised. But these inquiries will not come alive in classrooms until teachers make them their own. </a:t>
            </a:r>
            <a:endParaRPr lang="en-US" i="0" dirty="0"/>
          </a:p>
        </p:txBody>
      </p:sp>
      <p:sp>
        <p:nvSpPr>
          <p:cNvPr id="4" name="Slide Number Placeholder 3"/>
          <p:cNvSpPr>
            <a:spLocks noGrp="1"/>
          </p:cNvSpPr>
          <p:nvPr>
            <p:ph type="sldNum" sz="quarter" idx="10"/>
          </p:nvPr>
        </p:nvSpPr>
        <p:spPr/>
        <p:txBody>
          <a:bodyPr/>
          <a:lstStyle/>
          <a:p>
            <a:fld id="{15386568-CF4C-CC42-9F1A-6B314A565F23}" type="slidenum">
              <a:rPr lang="en-US" smtClean="0"/>
              <a:pPr/>
              <a:t>14</a:t>
            </a:fld>
            <a:endParaRPr lang="en-US"/>
          </a:p>
        </p:txBody>
      </p:sp>
    </p:spTree>
    <p:extLst>
      <p:ext uri="{BB962C8B-B14F-4D97-AF65-F5344CB8AC3E}">
        <p14:creationId xmlns:p14="http://schemas.microsoft.com/office/powerpoint/2010/main" val="225420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Let me say just a couple of things before turning you loose….</a:t>
            </a:r>
          </a:p>
          <a:p>
            <a:pPr marL="0" marR="0" indent="0" algn="l" defTabSz="4572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Taken together, the compelling question and supporting questions provide the intellectual architecture for the inquiry. There is no one right compelling question for a topic, and there is not only one way to construct and sequence the supporting questions.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The question, “Did Reconstruction Really Free African Americans?” has been vetted and found to be compelling by a range of teachers and academics, but that is not to say that others might not develop equally engaging questions.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Similarly, the supporting questions on this slide have won the reviewers’ endorsement. Others, however, may rearrange the sequence of supporting questions, insert additional questions, or even substitute in a whole new series.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All of this is to say that inquiries will not come alive in classrooms until teachers make them their own. </a:t>
            </a:r>
            <a:endParaRPr lang="en-US" i="0" dirty="0" smtClean="0"/>
          </a:p>
          <a:p>
            <a:endParaRPr lang="en-US" dirty="0"/>
          </a:p>
        </p:txBody>
      </p:sp>
      <p:sp>
        <p:nvSpPr>
          <p:cNvPr id="4" name="Slide Number Placeholder 3"/>
          <p:cNvSpPr>
            <a:spLocks noGrp="1"/>
          </p:cNvSpPr>
          <p:nvPr>
            <p:ph type="sldNum" sz="quarter" idx="10"/>
          </p:nvPr>
        </p:nvSpPr>
        <p:spPr/>
        <p:txBody>
          <a:bodyPr/>
          <a:lstStyle/>
          <a:p>
            <a:fld id="{7719199B-5FF9-3448-8892-C3CE539DBE54}" type="slidenum">
              <a:rPr lang="en-US" smtClean="0"/>
              <a:t>15</a:t>
            </a:fld>
            <a:endParaRPr lang="en-US"/>
          </a:p>
        </p:txBody>
      </p:sp>
    </p:spTree>
    <p:extLst>
      <p:ext uri="{BB962C8B-B14F-4D97-AF65-F5344CB8AC3E}">
        <p14:creationId xmlns:p14="http://schemas.microsoft.com/office/powerpoint/2010/main" val="2868323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a:t>
            </a:r>
            <a:r>
              <a:rPr lang="en-US" i="1" baseline="0" dirty="0" smtClean="0"/>
              <a:t> participants’ supporting questions</a:t>
            </a:r>
            <a:r>
              <a:rPr lang="en-US" i="0" baseline="0" dirty="0" smtClean="0"/>
              <a:t>.</a:t>
            </a:r>
          </a:p>
          <a:p>
            <a:endParaRPr lang="en-US" i="0" baseline="0" dirty="0" smtClean="0"/>
          </a:p>
          <a:p>
            <a:r>
              <a:rPr lang="en-US" sz="1200" b="0" kern="1200" dirty="0" smtClean="0">
                <a:solidFill>
                  <a:schemeClr val="tx1"/>
                </a:solidFill>
                <a:effectLst/>
                <a:latin typeface="+mn-lt"/>
                <a:ea typeface="+mn-ea"/>
                <a:cs typeface="+mn-cs"/>
              </a:rPr>
              <a:t>Before we move</a:t>
            </a:r>
            <a:r>
              <a:rPr lang="en-US" sz="1200" b="0" kern="1200" baseline="0" dirty="0" smtClean="0">
                <a:solidFill>
                  <a:schemeClr val="tx1"/>
                </a:solidFill>
                <a:effectLst/>
                <a:latin typeface="+mn-lt"/>
                <a:ea typeface="+mn-ea"/>
                <a:cs typeface="+mn-cs"/>
              </a:rPr>
              <a:t> to the Lesson Plan Template, let’s consider a few ideas:</a:t>
            </a:r>
            <a:endParaRPr lang="en-US" sz="1200" b="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What is the relationship between compelling and supporting questions?</a:t>
            </a:r>
          </a:p>
          <a:p>
            <a:pPr marL="171450" lvl="0" indent="-171450">
              <a:buFont typeface="Arial"/>
              <a:buChar char="•"/>
            </a:pPr>
            <a:r>
              <a:rPr lang="en-US" sz="1200" kern="1200" dirty="0" smtClean="0">
                <a:solidFill>
                  <a:schemeClr val="tx1"/>
                </a:solidFill>
                <a:effectLst/>
                <a:latin typeface="+mn-lt"/>
                <a:ea typeface="+mn-ea"/>
                <a:cs typeface="+mn-cs"/>
              </a:rPr>
              <a:t>What benefits do you anticipate in creating supporting questions?</a:t>
            </a:r>
          </a:p>
          <a:p>
            <a:pPr marL="171450" lvl="0" indent="-171450">
              <a:buFont typeface="Arial"/>
              <a:buChar char="•"/>
            </a:pPr>
            <a:r>
              <a:rPr lang="en-US" sz="1200" kern="1200" dirty="0" smtClean="0">
                <a:solidFill>
                  <a:schemeClr val="tx1"/>
                </a:solidFill>
                <a:effectLst/>
                <a:latin typeface="+mn-lt"/>
                <a:ea typeface="+mn-ea"/>
                <a:cs typeface="+mn-cs"/>
              </a:rPr>
              <a:t>What challenges do you anticipate in creating supporting questions?</a:t>
            </a:r>
          </a:p>
          <a:p>
            <a:pPr marL="171450" lvl="0" indent="-171450">
              <a:buFont typeface="Arial"/>
              <a:buChar char="•"/>
            </a:pPr>
            <a:r>
              <a:rPr lang="en-US" sz="1200" kern="1200" dirty="0" smtClean="0">
                <a:solidFill>
                  <a:schemeClr val="tx1"/>
                </a:solidFill>
                <a:effectLst/>
                <a:latin typeface="+mn-lt"/>
                <a:ea typeface="+mn-ea"/>
                <a:cs typeface="+mn-cs"/>
              </a:rPr>
              <a:t>What other ways might student questions become part of an inquiry?</a:t>
            </a:r>
          </a:p>
          <a:p>
            <a:r>
              <a:rPr lang="en-US" sz="1200" kern="1200" dirty="0" smtClean="0">
                <a:solidFill>
                  <a:schemeClr val="tx1"/>
                </a:solidFill>
                <a:effectLst/>
                <a:latin typeface="+mn-lt"/>
                <a:ea typeface="+mn-ea"/>
                <a:cs typeface="+mn-cs"/>
              </a:rPr>
              <a:t> </a:t>
            </a:r>
          </a:p>
          <a:p>
            <a:endParaRPr lang="en-US" i="1" dirty="0"/>
          </a:p>
        </p:txBody>
      </p:sp>
      <p:sp>
        <p:nvSpPr>
          <p:cNvPr id="4" name="Slide Number Placeholder 3"/>
          <p:cNvSpPr>
            <a:spLocks noGrp="1"/>
          </p:cNvSpPr>
          <p:nvPr>
            <p:ph type="sldNum" sz="quarter" idx="10"/>
          </p:nvPr>
        </p:nvSpPr>
        <p:spPr/>
        <p:txBody>
          <a:bodyPr/>
          <a:lstStyle/>
          <a:p>
            <a:fld id="{7719199B-5FF9-3448-8892-C3CE539DBE54}" type="slidenum">
              <a:rPr lang="en-US" smtClean="0"/>
              <a:t>16</a:t>
            </a:fld>
            <a:endParaRPr lang="en-US"/>
          </a:p>
        </p:txBody>
      </p:sp>
    </p:spTree>
    <p:extLst>
      <p:ext uri="{BB962C8B-B14F-4D97-AF65-F5344CB8AC3E}">
        <p14:creationId xmlns:p14="http://schemas.microsoft.com/office/powerpoint/2010/main" val="2094505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We have now looked at the distinctive features of compelling and supporting questions and how they relate to one another. Let’s now turn to the Lesson Plan Templates to see what additional layers we can add to the curriculum development process.</a:t>
            </a:r>
            <a:r>
              <a:rPr lang="en-US" i="0" dirty="0" smtClean="0">
                <a:effectLst/>
              </a:rPr>
              <a:t> </a:t>
            </a:r>
          </a:p>
          <a:p>
            <a:endParaRPr lang="en-US" i="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dirty="0" smtClean="0">
                <a:effectLst/>
                <a:latin typeface="Garamond"/>
                <a:ea typeface="ＭＳ 明朝"/>
                <a:cs typeface="Times New Roman"/>
              </a:rPr>
              <a:t>After the introductory matter, turn to page 4 of the template description….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dirty="0" smtClean="0">
              <a:effectLst/>
              <a:latin typeface="Garamond"/>
              <a:ea typeface="ＭＳ 明朝"/>
              <a:cs typeface="Times New Roman"/>
            </a:endParaRPr>
          </a:p>
          <a:p>
            <a:r>
              <a:rPr lang="en-US" sz="1200" b="1" kern="1200" dirty="0" smtClean="0">
                <a:solidFill>
                  <a:schemeClr val="tx1"/>
                </a:solidFill>
                <a:effectLst/>
                <a:latin typeface="+mn-lt"/>
                <a:ea typeface="+mn-ea"/>
                <a:cs typeface="+mn-cs"/>
              </a:rPr>
              <a:t>Read and discuss: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sources came to mind as you were thinking about the topic and questions that you generated earlier?</a:t>
            </a:r>
          </a:p>
          <a:p>
            <a:pPr lvl="0"/>
            <a:r>
              <a:rPr lang="en-US" sz="1200" kern="1200" dirty="0" smtClean="0">
                <a:solidFill>
                  <a:schemeClr val="tx1"/>
                </a:solidFill>
                <a:effectLst/>
                <a:latin typeface="+mn-lt"/>
                <a:ea typeface="+mn-ea"/>
                <a:cs typeface="+mn-cs"/>
              </a:rPr>
              <a:t>What challenges do you anticipate in finding sources?</a:t>
            </a:r>
          </a:p>
          <a:p>
            <a:pPr lvl="0"/>
            <a:r>
              <a:rPr lang="en-US" sz="1200" kern="1200" dirty="0" smtClean="0">
                <a:solidFill>
                  <a:schemeClr val="tx1"/>
                </a:solidFill>
                <a:effectLst/>
                <a:latin typeface="+mn-lt"/>
                <a:ea typeface="+mn-ea"/>
                <a:cs typeface="+mn-cs"/>
              </a:rPr>
              <a:t>What common core connections came to mind while you were working through the questions?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effectLst/>
              <a:latin typeface="Cambria"/>
              <a:ea typeface="ＭＳ 明朝"/>
              <a:cs typeface="Times New Roman"/>
            </a:endParaRPr>
          </a:p>
          <a:p>
            <a:endParaRPr lang="en-US" i="0" dirty="0"/>
          </a:p>
        </p:txBody>
      </p:sp>
      <p:sp>
        <p:nvSpPr>
          <p:cNvPr id="4" name="Slide Number Placeholder 3"/>
          <p:cNvSpPr>
            <a:spLocks noGrp="1"/>
          </p:cNvSpPr>
          <p:nvPr>
            <p:ph type="sldNum" sz="quarter" idx="10"/>
          </p:nvPr>
        </p:nvSpPr>
        <p:spPr/>
        <p:txBody>
          <a:bodyPr/>
          <a:lstStyle/>
          <a:p>
            <a:fld id="{7719199B-5FF9-3448-8892-C3CE539DBE54}" type="slidenum">
              <a:rPr lang="en-US" smtClean="0"/>
              <a:t>17</a:t>
            </a:fld>
            <a:endParaRPr lang="en-US"/>
          </a:p>
        </p:txBody>
      </p:sp>
    </p:spTree>
    <p:extLst>
      <p:ext uri="{BB962C8B-B14F-4D97-AF65-F5344CB8AC3E}">
        <p14:creationId xmlns:p14="http://schemas.microsoft.com/office/powerpoint/2010/main" val="3688599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Now turn to page 11 in the K-2 template and page 12 in the other templates.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Complete the information at the top of the page (i.e., title of the lesson, subject/course, grade level).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Then insert your draft compelling and supporting questions in the respective boxes and any ideas you have about sources in that box.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And if you have ideas about connections to the Common Core, list those in the appropriate boxes.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Reflect and discuss:</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What did you notice about the relationship between the questions and the sources?</a:t>
            </a:r>
          </a:p>
          <a:p>
            <a:pPr marL="171450" lvl="0" indent="-171450">
              <a:buFont typeface="Arial"/>
              <a:buChar char="•"/>
            </a:pPr>
            <a:r>
              <a:rPr lang="en-US" sz="1200" kern="1200" dirty="0" smtClean="0">
                <a:solidFill>
                  <a:schemeClr val="tx1"/>
                </a:solidFill>
                <a:effectLst/>
                <a:latin typeface="+mn-lt"/>
                <a:ea typeface="+mn-ea"/>
                <a:cs typeface="+mn-cs"/>
              </a:rPr>
              <a:t>What did you notice about the relationship between the questions and sources and the Common Core connections?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19199B-5FF9-3448-8892-C3CE539DBE54}" type="slidenum">
              <a:rPr lang="en-US" smtClean="0"/>
              <a:t>18</a:t>
            </a:fld>
            <a:endParaRPr lang="en-US"/>
          </a:p>
        </p:txBody>
      </p:sp>
    </p:spTree>
    <p:extLst>
      <p:ext uri="{BB962C8B-B14F-4D97-AF65-F5344CB8AC3E}">
        <p14:creationId xmlns:p14="http://schemas.microsoft.com/office/powerpoint/2010/main" val="1546128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i="0" dirty="0" smtClean="0">
                <a:effectLst/>
                <a:latin typeface="Garamond"/>
                <a:ea typeface="ＭＳ 明朝"/>
                <a:cs typeface="Times New Roman"/>
              </a:rPr>
              <a:t>As we near our time together, let’s </a:t>
            </a:r>
            <a:r>
              <a:rPr lang="en-US" sz="1200" i="0" dirty="0" smtClean="0">
                <a:effectLst/>
                <a:latin typeface="Garamond"/>
                <a:ea typeface="Times New Roman"/>
                <a:cs typeface="Tahoma"/>
              </a:rPr>
              <a:t>spend some time thinking about your learning and start to develop some plans for action based upon the opportunities and context in your site.  You can use Handout #9 to help you plan next steps: </a:t>
            </a:r>
            <a:endParaRPr lang="en-US" sz="1200" i="0" dirty="0" smtClean="0">
              <a:effectLst/>
              <a:latin typeface="Cambria"/>
              <a:ea typeface="ＭＳ 明朝"/>
              <a:cs typeface="Times New Roman"/>
            </a:endParaRPr>
          </a:p>
          <a:p>
            <a:pPr marL="0" marR="0">
              <a:spcBef>
                <a:spcPts val="0"/>
              </a:spcBef>
              <a:spcAft>
                <a:spcPts val="0"/>
              </a:spcAft>
            </a:pPr>
            <a:r>
              <a:rPr lang="en-US" sz="1200" i="0" dirty="0" smtClean="0">
                <a:effectLst/>
                <a:latin typeface="Garamond"/>
                <a:ea typeface="ＭＳ 明朝"/>
                <a:cs typeface="Times New Roman"/>
              </a:rPr>
              <a:t> </a:t>
            </a:r>
            <a:endParaRPr lang="en-US" sz="1200" i="0" dirty="0" smtClean="0">
              <a:effectLst/>
              <a:latin typeface="Cambria"/>
              <a:ea typeface="ＭＳ 明朝"/>
              <a:cs typeface="Times New Roman"/>
            </a:endParaRPr>
          </a:p>
          <a:p>
            <a:pPr marL="342900" marR="0" lvl="0" indent="-342900">
              <a:spcBef>
                <a:spcPts val="0"/>
              </a:spcBef>
              <a:spcAft>
                <a:spcPts val="0"/>
              </a:spcAft>
              <a:buFont typeface="Symbol"/>
              <a:buChar char=""/>
            </a:pPr>
            <a:r>
              <a:rPr lang="en-US" sz="1200" b="1" i="0" dirty="0" smtClean="0">
                <a:effectLst/>
                <a:latin typeface="Garamond"/>
                <a:ea typeface="Times New Roman"/>
                <a:cs typeface="Tahoma"/>
              </a:rPr>
              <a:t>What?</a:t>
            </a:r>
            <a:r>
              <a:rPr lang="en-US" sz="1200" i="0" dirty="0" smtClean="0">
                <a:effectLst/>
                <a:latin typeface="Garamond"/>
                <a:ea typeface="Times New Roman"/>
                <a:cs typeface="Tahoma"/>
              </a:rPr>
              <a:t> What now are my goals or intentions for utilizing questions to plan your curriculum inquiries?</a:t>
            </a:r>
            <a:endParaRPr lang="en-US" sz="1200" i="0" dirty="0" smtClean="0">
              <a:effectLst/>
              <a:latin typeface="Cambria"/>
              <a:ea typeface="ＭＳ 明朝"/>
              <a:cs typeface="Times New Roman"/>
            </a:endParaRPr>
          </a:p>
          <a:p>
            <a:pPr marL="342900" marR="0" lvl="0" indent="-342900">
              <a:spcBef>
                <a:spcPts val="0"/>
              </a:spcBef>
              <a:spcAft>
                <a:spcPts val="0"/>
              </a:spcAft>
              <a:buFont typeface="Symbol"/>
              <a:buChar char=""/>
            </a:pPr>
            <a:r>
              <a:rPr lang="en-US" sz="1200" b="1" i="0" dirty="0" smtClean="0">
                <a:effectLst/>
                <a:latin typeface="Garamond"/>
                <a:ea typeface="Times New Roman"/>
                <a:cs typeface="Tahoma"/>
              </a:rPr>
              <a:t>So What?</a:t>
            </a:r>
            <a:r>
              <a:rPr lang="en-US" sz="1200" i="0" dirty="0" smtClean="0">
                <a:effectLst/>
                <a:latin typeface="Garamond"/>
                <a:ea typeface="Times New Roman"/>
                <a:cs typeface="Tahoma"/>
              </a:rPr>
              <a:t> What have I learned that would help me work with other educators to reflect upon my current instructional practices for social studies? </a:t>
            </a:r>
            <a:endParaRPr lang="en-US" sz="1200" i="0" dirty="0" smtClean="0">
              <a:effectLst/>
              <a:latin typeface="Cambria"/>
              <a:ea typeface="ＭＳ 明朝"/>
              <a:cs typeface="Times New Roman"/>
            </a:endParaRPr>
          </a:p>
          <a:p>
            <a:pPr marL="342900" marR="0" lvl="0" indent="-342900">
              <a:spcBef>
                <a:spcPts val="0"/>
              </a:spcBef>
              <a:spcAft>
                <a:spcPts val="0"/>
              </a:spcAft>
              <a:buFont typeface="Symbol"/>
              <a:buChar char=""/>
            </a:pPr>
            <a:r>
              <a:rPr lang="en-US" sz="1200" b="1" i="0" dirty="0" smtClean="0">
                <a:effectLst/>
                <a:latin typeface="Garamond"/>
                <a:ea typeface="Times New Roman"/>
                <a:cs typeface="Tahoma"/>
              </a:rPr>
              <a:t>Now What?</a:t>
            </a:r>
            <a:r>
              <a:rPr lang="en-US" sz="1200" i="0" dirty="0" smtClean="0">
                <a:effectLst/>
                <a:latin typeface="Garamond"/>
                <a:ea typeface="Times New Roman"/>
                <a:cs typeface="Tahoma"/>
              </a:rPr>
              <a:t> What do I need to implement the practice of developing compelling and supporting questions in my classroom? </a:t>
            </a:r>
            <a:endParaRPr lang="en-US" sz="1200" i="0" dirty="0" smtClean="0">
              <a:effectLst/>
              <a:latin typeface="Cambria"/>
              <a:ea typeface="ＭＳ 明朝"/>
              <a:cs typeface="Times New Roman"/>
            </a:endParaRPr>
          </a:p>
          <a:p>
            <a:pPr marL="0" marR="0">
              <a:spcBef>
                <a:spcPts val="0"/>
              </a:spcBef>
              <a:spcAft>
                <a:spcPts val="0"/>
              </a:spcAft>
            </a:pPr>
            <a:r>
              <a:rPr lang="en-US" sz="1200" i="0" dirty="0" smtClean="0">
                <a:effectLst/>
                <a:latin typeface="Garamond"/>
                <a:ea typeface="Times New Roman"/>
                <a:cs typeface="Tahoma"/>
              </a:rPr>
              <a:t> </a:t>
            </a:r>
            <a:endParaRPr lang="en-US" sz="1200" i="0" dirty="0" smtClean="0">
              <a:effectLst/>
              <a:latin typeface="Cambria"/>
              <a:ea typeface="ＭＳ 明朝"/>
              <a:cs typeface="Times New Roman"/>
            </a:endParaRPr>
          </a:p>
          <a:p>
            <a:pPr marL="0" marR="0">
              <a:spcBef>
                <a:spcPts val="0"/>
              </a:spcBef>
              <a:spcAft>
                <a:spcPts val="0"/>
              </a:spcAft>
            </a:pPr>
            <a:r>
              <a:rPr lang="en-US" sz="1200" i="0" dirty="0" smtClean="0">
                <a:effectLst/>
                <a:latin typeface="Garamond"/>
                <a:ea typeface="Times New Roman"/>
                <a:cs typeface="Tahoma"/>
              </a:rPr>
              <a:t>Consider the following support mechanisms needed from:</a:t>
            </a:r>
            <a:endParaRPr lang="en-US" sz="1200" i="0" dirty="0" smtClean="0">
              <a:effectLst/>
              <a:latin typeface="Cambria"/>
              <a:ea typeface="ＭＳ 明朝"/>
              <a:cs typeface="Times New Roman"/>
            </a:endParaRPr>
          </a:p>
          <a:p>
            <a:pPr marL="342900" marR="0" lvl="0" indent="-342900">
              <a:spcBef>
                <a:spcPts val="0"/>
              </a:spcBef>
              <a:spcAft>
                <a:spcPts val="0"/>
              </a:spcAft>
              <a:buFont typeface="Symbol"/>
              <a:buChar char=""/>
            </a:pPr>
            <a:r>
              <a:rPr lang="en-US" sz="1200" i="0" dirty="0" smtClean="0">
                <a:effectLst/>
                <a:latin typeface="Garamond"/>
                <a:ea typeface="Times New Roman"/>
                <a:cs typeface="Tahoma"/>
              </a:rPr>
              <a:t>School administrators</a:t>
            </a:r>
            <a:endParaRPr lang="en-US" sz="1200" i="0" dirty="0" smtClean="0">
              <a:effectLst/>
              <a:latin typeface="Cambria"/>
              <a:ea typeface="ＭＳ 明朝"/>
              <a:cs typeface="Times New Roman"/>
            </a:endParaRPr>
          </a:p>
          <a:p>
            <a:pPr marL="342900" marR="0" lvl="0" indent="-342900">
              <a:spcBef>
                <a:spcPts val="0"/>
              </a:spcBef>
              <a:spcAft>
                <a:spcPts val="0"/>
              </a:spcAft>
              <a:buFont typeface="Symbol"/>
              <a:buChar char=""/>
            </a:pPr>
            <a:r>
              <a:rPr lang="en-US" sz="1200" i="0" dirty="0" smtClean="0">
                <a:effectLst/>
                <a:latin typeface="Garamond"/>
                <a:ea typeface="Times New Roman"/>
                <a:cs typeface="Tahoma"/>
              </a:rPr>
              <a:t>Parents and families</a:t>
            </a:r>
            <a:endParaRPr lang="en-US" sz="1200" i="0" dirty="0" smtClean="0">
              <a:effectLst/>
              <a:latin typeface="Cambria"/>
              <a:ea typeface="ＭＳ 明朝"/>
              <a:cs typeface="Times New Roman"/>
            </a:endParaRPr>
          </a:p>
          <a:p>
            <a:pPr marL="342900" marR="0" lvl="0" indent="-342900">
              <a:spcBef>
                <a:spcPts val="0"/>
              </a:spcBef>
              <a:spcAft>
                <a:spcPts val="0"/>
              </a:spcAft>
              <a:buFont typeface="Symbol"/>
              <a:buChar char=""/>
            </a:pPr>
            <a:r>
              <a:rPr lang="en-US" sz="1200" i="0" dirty="0" smtClean="0">
                <a:effectLst/>
                <a:latin typeface="Garamond"/>
                <a:ea typeface="Times New Roman"/>
                <a:cs typeface="Tahoma"/>
              </a:rPr>
              <a:t>Community members</a:t>
            </a:r>
            <a:endParaRPr lang="en-US" sz="1200" i="0" dirty="0" smtClean="0">
              <a:effectLst/>
              <a:latin typeface="Cambria"/>
              <a:ea typeface="ＭＳ 明朝"/>
              <a:cs typeface="Times New Roman"/>
            </a:endParaRPr>
          </a:p>
          <a:p>
            <a:pPr marL="0" marR="0">
              <a:spcBef>
                <a:spcPts val="0"/>
              </a:spcBef>
              <a:spcAft>
                <a:spcPts val="0"/>
              </a:spcAft>
            </a:pPr>
            <a:r>
              <a:rPr lang="en-US" sz="1200" i="0" dirty="0" smtClean="0">
                <a:effectLst/>
                <a:latin typeface="Garamond"/>
                <a:ea typeface="Times New Roman"/>
                <a:cs typeface="Tahoma"/>
              </a:rPr>
              <a:t> </a:t>
            </a:r>
            <a:endParaRPr lang="en-US" sz="1200" i="0" dirty="0" smtClean="0">
              <a:effectLst/>
              <a:latin typeface="Cambria"/>
              <a:ea typeface="ＭＳ 明朝"/>
              <a:cs typeface="Times New Roman"/>
            </a:endParaRPr>
          </a:p>
          <a:p>
            <a:pPr marL="0" marR="0">
              <a:spcBef>
                <a:spcPts val="0"/>
              </a:spcBef>
              <a:spcAft>
                <a:spcPts val="0"/>
              </a:spcAft>
            </a:pPr>
            <a:r>
              <a:rPr lang="en-US" sz="1200" i="0" dirty="0" smtClean="0">
                <a:effectLst/>
                <a:latin typeface="Garamond"/>
                <a:ea typeface="Times New Roman"/>
                <a:cs typeface="Tahoma"/>
              </a:rPr>
              <a:t>Who should I talk to as I develop a plan for action? </a:t>
            </a:r>
            <a:endParaRPr lang="en-US" sz="1200" i="0" dirty="0" smtClean="0">
              <a:effectLst/>
              <a:latin typeface="Cambria"/>
              <a:ea typeface="ＭＳ 明朝"/>
              <a:cs typeface="Times New Roman"/>
            </a:endParaRPr>
          </a:p>
          <a:p>
            <a:pPr marL="0" marR="0">
              <a:spcBef>
                <a:spcPts val="0"/>
              </a:spcBef>
              <a:spcAft>
                <a:spcPts val="0"/>
              </a:spcAft>
            </a:pPr>
            <a:r>
              <a:rPr lang="en-US" sz="1200" i="0" dirty="0" smtClean="0">
                <a:effectLst/>
                <a:latin typeface="Garamond"/>
                <a:ea typeface="Times New Roman"/>
                <a:cs typeface="Tahoma"/>
              </a:rPr>
              <a:t> </a:t>
            </a:r>
            <a:endParaRPr lang="en-US" sz="1200" i="0" dirty="0" smtClean="0">
              <a:effectLst/>
              <a:latin typeface="Cambria"/>
              <a:ea typeface="ＭＳ 明朝"/>
              <a:cs typeface="Times New Roman"/>
            </a:endParaRPr>
          </a:p>
          <a:p>
            <a:pPr marL="0" marR="0">
              <a:spcBef>
                <a:spcPts val="0"/>
              </a:spcBef>
              <a:spcAft>
                <a:spcPts val="0"/>
              </a:spcAft>
            </a:pPr>
            <a:r>
              <a:rPr lang="en-US" sz="1200" b="1" i="0" dirty="0" smtClean="0">
                <a:effectLst/>
                <a:latin typeface="Garamond"/>
                <a:ea typeface="Times New Roman"/>
                <a:cs typeface="Tahoma"/>
              </a:rPr>
              <a:t>Conclusion:</a:t>
            </a:r>
            <a:endParaRPr lang="en-US" sz="1200" i="0" dirty="0" smtClean="0">
              <a:effectLst/>
              <a:latin typeface="Cambria"/>
              <a:ea typeface="ＭＳ 明朝"/>
              <a:cs typeface="Times New Roman"/>
            </a:endParaRPr>
          </a:p>
          <a:p>
            <a:pPr marL="0" marR="0">
              <a:spcBef>
                <a:spcPts val="0"/>
              </a:spcBef>
              <a:spcAft>
                <a:spcPts val="0"/>
              </a:spcAft>
            </a:pPr>
            <a:r>
              <a:rPr lang="en-US" sz="1200" i="0" dirty="0" smtClean="0">
                <a:effectLst/>
                <a:latin typeface="Garamond"/>
                <a:ea typeface="Times New Roman"/>
                <a:cs typeface="Tahoma"/>
              </a:rPr>
              <a:t>As you move forward to think about and plan to implement the C3 Framework for Social Studies State Standards, please consider participating in the many other professional development investigations in this series.  You can find them at  </a:t>
            </a:r>
            <a:r>
              <a:rPr lang="en-US" sz="1200" i="0" dirty="0" err="1" smtClean="0">
                <a:effectLst/>
                <a:latin typeface="Garamond"/>
                <a:ea typeface="Times New Roman"/>
                <a:cs typeface="Tahoma"/>
              </a:rPr>
              <a:t>socialstudies.org</a:t>
            </a:r>
            <a:r>
              <a:rPr lang="en-US" sz="1200" i="0" dirty="0" smtClean="0">
                <a:effectLst/>
                <a:latin typeface="Garamond"/>
                <a:ea typeface="Times New Roman"/>
                <a:cs typeface="Tahoma"/>
              </a:rPr>
              <a:t>/c3</a:t>
            </a:r>
            <a:endParaRPr lang="en-US" sz="1200" i="0" dirty="0" smtClean="0">
              <a:effectLst/>
              <a:latin typeface="Cambria"/>
              <a:ea typeface="ＭＳ 明朝"/>
              <a:cs typeface="Times New Roman"/>
            </a:endParaRPr>
          </a:p>
          <a:p>
            <a:pPr marL="0" marR="0">
              <a:spcBef>
                <a:spcPts val="0"/>
              </a:spcBef>
              <a:spcAft>
                <a:spcPts val="0"/>
              </a:spcAft>
            </a:pPr>
            <a:r>
              <a:rPr lang="en-US" sz="1200" i="0" dirty="0" smtClean="0">
                <a:effectLst/>
                <a:latin typeface="Garamond"/>
                <a:ea typeface="Times New Roman"/>
                <a:cs typeface="Tahoma"/>
              </a:rPr>
              <a:t> </a:t>
            </a:r>
            <a:endParaRPr lang="en-US" sz="1200" i="0" dirty="0" smtClean="0">
              <a:effectLst/>
              <a:latin typeface="Cambria"/>
              <a:ea typeface="ＭＳ 明朝"/>
              <a:cs typeface="Times New Roman"/>
            </a:endParaRPr>
          </a:p>
          <a:p>
            <a:pPr marL="0" marR="0">
              <a:spcBef>
                <a:spcPts val="0"/>
              </a:spcBef>
              <a:spcAft>
                <a:spcPts val="0"/>
              </a:spcAft>
            </a:pPr>
            <a:r>
              <a:rPr lang="en-US" sz="1200" i="0" dirty="0" smtClean="0">
                <a:effectLst/>
                <a:latin typeface="Garamond"/>
                <a:ea typeface="Times New Roman"/>
                <a:cs typeface="Tahoma"/>
              </a:rPr>
              <a:t>Thank you for participating in this investigation!  Please take a moment to provide us some feedback on today’s investigation by participating in this brief evaluation found at (insert link)</a:t>
            </a:r>
            <a:endParaRPr lang="en-US" sz="1200" i="0" dirty="0" smtClean="0">
              <a:effectLst/>
              <a:latin typeface="Cambria"/>
              <a:ea typeface="ＭＳ 明朝"/>
              <a:cs typeface="Times New Roman"/>
            </a:endParaRPr>
          </a:p>
          <a:p>
            <a:pPr marL="0" marR="0">
              <a:spcBef>
                <a:spcPts val="0"/>
              </a:spcBef>
              <a:spcAft>
                <a:spcPts val="0"/>
              </a:spcAft>
            </a:pPr>
            <a:r>
              <a:rPr lang="en-US" sz="1200" i="0" dirty="0" smtClean="0">
                <a:effectLst/>
                <a:latin typeface="Garamond"/>
                <a:ea typeface="Times New Roman"/>
                <a:cs typeface="Tahoma"/>
              </a:rPr>
              <a:t> </a:t>
            </a:r>
            <a:endParaRPr lang="en-US" sz="1200" i="0" dirty="0" smtClean="0">
              <a:effectLst/>
              <a:latin typeface="Cambria"/>
              <a:ea typeface="ＭＳ 明朝"/>
              <a:cs typeface="Times New Roman"/>
            </a:endParaRPr>
          </a:p>
          <a:p>
            <a:pPr marL="0" marR="0">
              <a:spcBef>
                <a:spcPts val="0"/>
              </a:spcBef>
              <a:spcAft>
                <a:spcPts val="0"/>
              </a:spcAft>
            </a:pPr>
            <a:r>
              <a:rPr lang="en-US" sz="1200" i="0" dirty="0" smtClean="0">
                <a:effectLst/>
                <a:latin typeface="Garamond"/>
                <a:ea typeface="Times New Roman"/>
                <a:cs typeface="Tahoma"/>
              </a:rPr>
              <a:t>We hope to see you at the next session!</a:t>
            </a:r>
            <a:endParaRPr lang="en-US" sz="1200" i="0" dirty="0" smtClean="0">
              <a:effectLst/>
              <a:latin typeface="Cambria"/>
              <a:ea typeface="ＭＳ 明朝"/>
              <a:cs typeface="Times New Roman"/>
            </a:endParaRPr>
          </a:p>
          <a:p>
            <a:endParaRPr lang="en-US" i="0" dirty="0"/>
          </a:p>
        </p:txBody>
      </p:sp>
      <p:sp>
        <p:nvSpPr>
          <p:cNvPr id="4" name="Slide Number Placeholder 3"/>
          <p:cNvSpPr>
            <a:spLocks noGrp="1"/>
          </p:cNvSpPr>
          <p:nvPr>
            <p:ph type="sldNum" sz="quarter" idx="10"/>
          </p:nvPr>
        </p:nvSpPr>
        <p:spPr/>
        <p:txBody>
          <a:bodyPr/>
          <a:lstStyle/>
          <a:p>
            <a:fld id="{7719199B-5FF9-3448-8892-C3CE539DBE54}" type="slidenum">
              <a:rPr lang="en-US" smtClean="0"/>
              <a:t>19</a:t>
            </a:fld>
            <a:endParaRPr lang="en-US"/>
          </a:p>
        </p:txBody>
      </p:sp>
    </p:spTree>
    <p:extLst>
      <p:ext uri="{BB962C8B-B14F-4D97-AF65-F5344CB8AC3E}">
        <p14:creationId xmlns:p14="http://schemas.microsoft.com/office/powerpoint/2010/main" val="142451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a:t>
            </a:r>
          </a:p>
          <a:p>
            <a:endParaRPr lang="en-US" dirty="0" smtClean="0"/>
          </a:p>
        </p:txBody>
      </p:sp>
      <p:sp>
        <p:nvSpPr>
          <p:cNvPr id="4" name="Slide Number Placeholder 3"/>
          <p:cNvSpPr>
            <a:spLocks noGrp="1"/>
          </p:cNvSpPr>
          <p:nvPr>
            <p:ph type="sldNum" sz="quarter" idx="10"/>
          </p:nvPr>
        </p:nvSpPr>
        <p:spPr/>
        <p:txBody>
          <a:bodyPr/>
          <a:lstStyle/>
          <a:p>
            <a:fld id="{7719199B-5FF9-3448-8892-C3CE539DBE54}" type="slidenum">
              <a:rPr lang="en-US" smtClean="0"/>
              <a:t>2</a:t>
            </a:fld>
            <a:endParaRPr lang="en-US"/>
          </a:p>
        </p:txBody>
      </p:sp>
    </p:spTree>
    <p:extLst>
      <p:ext uri="{BB962C8B-B14F-4D97-AF65-F5344CB8AC3E}">
        <p14:creationId xmlns:p14="http://schemas.microsoft.com/office/powerpoint/2010/main" val="956674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7719199B-5FF9-3448-8892-C3CE539DBE54}" type="slidenum">
              <a:rPr lang="en-US" smtClean="0"/>
              <a:t>20</a:t>
            </a:fld>
            <a:endParaRPr lang="en-US"/>
          </a:p>
        </p:txBody>
      </p:sp>
    </p:spTree>
    <p:extLst>
      <p:ext uri="{BB962C8B-B14F-4D97-AF65-F5344CB8AC3E}">
        <p14:creationId xmlns:p14="http://schemas.microsoft.com/office/powerpoint/2010/main" val="142451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en-US" sz="1200" dirty="0" smtClean="0">
                <a:latin typeface="Garamond"/>
                <a:ea typeface="ＭＳ 明朝"/>
                <a:cs typeface="Times New Roman"/>
              </a:rPr>
              <a:t>Good afternoon. I’m S. G. Grant, Professor of Social Studies Education and a Senior Advisor and Contributing Writer on the C3 Framework. I’m pleased to be part of this program of webinars aimed at supporting the implementation of the Framework</a:t>
            </a:r>
            <a:endParaRPr lang="en-US" sz="1200" dirty="0" smtClean="0">
              <a:latin typeface="Cambria"/>
              <a:ea typeface="ＭＳ 明朝"/>
              <a:cs typeface="Times New Roman"/>
            </a:endParaRPr>
          </a:p>
          <a:p>
            <a:pPr marL="0" marR="0" indent="0">
              <a:spcBef>
                <a:spcPts val="0"/>
              </a:spcBef>
              <a:spcAft>
                <a:spcPts val="0"/>
              </a:spcAft>
              <a:buNone/>
            </a:pPr>
            <a:endParaRPr lang="en-US" sz="1200" dirty="0" smtClean="0">
              <a:latin typeface="Garamond"/>
              <a:ea typeface="ＭＳ 明朝"/>
              <a:cs typeface="Times New Roman"/>
            </a:endParaRPr>
          </a:p>
          <a:p>
            <a:pPr marL="0" marR="0" indent="0">
              <a:spcBef>
                <a:spcPts val="0"/>
              </a:spcBef>
              <a:spcAft>
                <a:spcPts val="0"/>
              </a:spcAft>
              <a:buNone/>
            </a:pPr>
            <a:r>
              <a:rPr lang="en-US" sz="1200" b="1" dirty="0" smtClean="0">
                <a:latin typeface="Garamond"/>
                <a:ea typeface="ＭＳ 明朝"/>
                <a:cs typeface="Times New Roman"/>
              </a:rPr>
              <a:t>Explain: </a:t>
            </a:r>
            <a:r>
              <a:rPr lang="en-US" sz="1200" dirty="0" smtClean="0">
                <a:latin typeface="Garamond"/>
                <a:ea typeface="ＭＳ 明朝"/>
                <a:cs typeface="Times New Roman"/>
              </a:rPr>
              <a:t> In this session, we focus on Dimension 1 of the C3 Framework—Developing Questions and Planning Inquiries. Ensuing investigations will look at the other dimensions of the Inquiry Arc and topics such as using the C3 in teacher education. </a:t>
            </a:r>
            <a:endParaRPr lang="en-US" sz="1200" dirty="0" smtClean="0">
              <a:latin typeface="Cambria"/>
              <a:ea typeface="ＭＳ 明朝"/>
              <a:cs typeface="Times New Roman"/>
            </a:endParaRPr>
          </a:p>
          <a:p>
            <a:endParaRPr lang="en-US" dirty="0"/>
          </a:p>
        </p:txBody>
      </p:sp>
      <p:sp>
        <p:nvSpPr>
          <p:cNvPr id="4" name="Slide Number Placeholder 3"/>
          <p:cNvSpPr>
            <a:spLocks noGrp="1"/>
          </p:cNvSpPr>
          <p:nvPr>
            <p:ph type="sldNum" sz="quarter" idx="10"/>
          </p:nvPr>
        </p:nvSpPr>
        <p:spPr/>
        <p:txBody>
          <a:bodyPr/>
          <a:lstStyle/>
          <a:p>
            <a:fld id="{7719199B-5FF9-3448-8892-C3CE539DBE54}" type="slidenum">
              <a:rPr lang="en-US" smtClean="0"/>
              <a:t>3</a:t>
            </a:fld>
            <a:endParaRPr lang="en-US"/>
          </a:p>
        </p:txBody>
      </p:sp>
    </p:spTree>
    <p:extLst>
      <p:ext uri="{BB962C8B-B14F-4D97-AF65-F5344CB8AC3E}">
        <p14:creationId xmlns:p14="http://schemas.microsoft.com/office/powerpoint/2010/main" val="2376580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From Socrates on, the value of questions in general and for teaching and learning in particular has been well established. In Plato’s </a:t>
            </a:r>
            <a:r>
              <a:rPr lang="en-US" i="1" baseline="0" dirty="0" smtClean="0"/>
              <a:t>Protagoras, </a:t>
            </a:r>
            <a:r>
              <a:rPr lang="en-US" i="0" baseline="0" dirty="0" smtClean="0"/>
              <a:t>Socrates claims, “my way toward truth is to ask the right questions.” </a:t>
            </a:r>
            <a:r>
              <a:rPr lang="en-US" baseline="0" dirty="0" smtClean="0"/>
              <a:t>Answers are important, but a well-framed question can excite the mind and give real and genuine meaning to the study of any social issue.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you can see from these quotes, questions have gotten a lot of attention….And by a wide range of thinkers—from philosophers to dramatists to poets and scientists….My favorite it is the last:  “The art and science of asking questions is the source of all knowledge.”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if we are going to talk about inquiry-based teaching, a good place to start is with questions….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5386568-CF4C-CC42-9F1A-6B314A565F23}" type="slidenum">
              <a:rPr lang="en-US" smtClean="0"/>
              <a:pPr/>
              <a:t>4</a:t>
            </a:fld>
            <a:endParaRPr lang="en-US"/>
          </a:p>
        </p:txBody>
      </p:sp>
    </p:spTree>
    <p:extLst>
      <p:ext uri="{BB962C8B-B14F-4D97-AF65-F5344CB8AC3E}">
        <p14:creationId xmlns:p14="http://schemas.microsoft.com/office/powerpoint/2010/main" val="3477542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And questions are where the C3 Framework starts…..</a:t>
            </a:r>
          </a:p>
          <a:p>
            <a:endParaRPr lang="en-US" i="0" baseline="0" dirty="0" smtClean="0"/>
          </a:p>
          <a:p>
            <a:pPr marL="0" indent="0">
              <a:buNone/>
            </a:pPr>
            <a:r>
              <a:rPr lang="en-US" dirty="0" smtClean="0"/>
              <a:t>In content-rich subjects such</a:t>
            </a:r>
            <a:r>
              <a:rPr lang="en-US" baseline="0" dirty="0" smtClean="0"/>
              <a:t> as</a:t>
            </a:r>
            <a:r>
              <a:rPr lang="en-US" dirty="0" smtClean="0"/>
              <a:t> social studies, teaching and learning have traditionally focused on finding facts first</a:t>
            </a:r>
            <a:r>
              <a:rPr lang="en-US" baseline="0" dirty="0" smtClean="0"/>
              <a:t> and</a:t>
            </a:r>
            <a:r>
              <a:rPr lang="en-US" dirty="0" smtClean="0"/>
              <a:t> thinking later. That approach has not worked</a:t>
            </a:r>
            <a:r>
              <a:rPr lang="en-US" baseline="0" dirty="0" smtClean="0"/>
              <a:t> for all students</a:t>
            </a:r>
            <a:r>
              <a:rPr lang="en-US" dirty="0" smtClean="0"/>
              <a:t>. The C3 Inquiry Arc reframes</a:t>
            </a:r>
            <a:r>
              <a:rPr lang="en-US" baseline="0" dirty="0" smtClean="0"/>
              <a:t> that traditional approach by highlighting </a:t>
            </a:r>
            <a:r>
              <a:rPr lang="en-US" dirty="0" smtClean="0"/>
              <a:t>the use of questions as</a:t>
            </a:r>
            <a:r>
              <a:rPr lang="en-US" baseline="0" dirty="0" smtClean="0"/>
              <a:t> a way to drive a social studies inquiry.</a:t>
            </a:r>
            <a:endParaRPr lang="en-US" dirty="0" smtClean="0"/>
          </a:p>
          <a:p>
            <a:endParaRPr lang="en-US" i="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So</a:t>
            </a:r>
            <a:r>
              <a:rPr lang="en-US" sz="1200" i="0" kern="1200" baseline="0" dirty="0" smtClean="0">
                <a:solidFill>
                  <a:schemeClr val="tx1"/>
                </a:solidFill>
                <a:effectLst/>
                <a:latin typeface="+mn-lt"/>
                <a:ea typeface="+mn-ea"/>
                <a:cs typeface="+mn-cs"/>
              </a:rPr>
              <a:t> l</a:t>
            </a:r>
            <a:r>
              <a:rPr lang="en-US" sz="1200" i="0" kern="1200" dirty="0" smtClean="0">
                <a:solidFill>
                  <a:schemeClr val="tx1"/>
                </a:solidFill>
                <a:effectLst/>
                <a:latin typeface="+mn-lt"/>
                <a:ea typeface="+mn-ea"/>
                <a:cs typeface="+mn-cs"/>
              </a:rPr>
              <a:t>et’s now turn to compelling and supporting questions. We’ll begin with a short piece of video where I talk about the nature of questions and the Inquiry Arc. Then we’ll dig deeper into the distinctive features of compelling and supportive questions.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Play</a:t>
            </a:r>
            <a:r>
              <a:rPr lang="en-US" sz="1200" i="1" kern="1200" baseline="0" dirty="0" smtClean="0">
                <a:solidFill>
                  <a:schemeClr val="tx1"/>
                </a:solidFill>
                <a:effectLst/>
                <a:latin typeface="+mn-lt"/>
                <a:ea typeface="+mn-ea"/>
                <a:cs typeface="+mn-cs"/>
              </a:rPr>
              <a:t> segment 20:45-25:05 from the </a:t>
            </a:r>
            <a:r>
              <a:rPr lang="en-US" sz="1200" i="1" kern="1200" baseline="0" dirty="0" smtClean="0">
                <a:solidFill>
                  <a:schemeClr val="tx1"/>
                </a:solidFill>
                <a:effectLst/>
                <a:latin typeface="+mn-lt"/>
                <a:ea typeface="+mn-ea"/>
                <a:cs typeface="+mn-cs"/>
              </a:rPr>
              <a:t>LACO-Herzog </a:t>
            </a:r>
            <a:r>
              <a:rPr lang="en-US" sz="1200" i="1" kern="1200" baseline="0" dirty="0" smtClean="0">
                <a:solidFill>
                  <a:schemeClr val="tx1"/>
                </a:solidFill>
                <a:effectLst/>
                <a:latin typeface="+mn-lt"/>
                <a:ea typeface="+mn-ea"/>
                <a:cs typeface="+mn-cs"/>
              </a:rPr>
              <a:t>video.</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baseline="0" dirty="0" smtClean="0">
                <a:solidFill>
                  <a:schemeClr val="tx1"/>
                </a:solidFill>
                <a:effectLst/>
                <a:latin typeface="+mn-lt"/>
                <a:ea typeface="+mn-ea"/>
                <a:cs typeface="+mn-cs"/>
              </a:rPr>
              <a:t>Following the video:</a:t>
            </a:r>
            <a:endParaRPr lang="en-US" sz="120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a:spcBef>
                <a:spcPts val="0"/>
              </a:spcBef>
              <a:spcAft>
                <a:spcPts val="0"/>
              </a:spcAft>
            </a:pPr>
            <a:r>
              <a:rPr lang="en-US" sz="1200" b="1" dirty="0" smtClean="0">
                <a:effectLst/>
                <a:latin typeface="Garamond"/>
                <a:ea typeface="ＭＳ 明朝"/>
                <a:cs typeface="Times New Roman"/>
              </a:rPr>
              <a:t>Reflect and discuss:</a:t>
            </a:r>
            <a:endParaRPr lang="en-US" sz="1200" dirty="0" smtClean="0">
              <a:effectLst/>
              <a:latin typeface="Cambria"/>
              <a:ea typeface="ＭＳ 明朝"/>
              <a:cs typeface="Times New Roman"/>
            </a:endParaRPr>
          </a:p>
          <a:p>
            <a:pPr marL="342900" marR="0" lvl="0" indent="-342900">
              <a:spcBef>
                <a:spcPts val="0"/>
              </a:spcBef>
              <a:spcAft>
                <a:spcPts val="0"/>
              </a:spcAft>
              <a:buFont typeface="Symbol"/>
              <a:buChar char=""/>
            </a:pPr>
            <a:r>
              <a:rPr lang="en-US" sz="1200" dirty="0" smtClean="0">
                <a:effectLst/>
                <a:latin typeface="Garamond"/>
                <a:ea typeface="ＭＳ 明朝"/>
                <a:cs typeface="Times New Roman"/>
              </a:rPr>
              <a:t>What does Bruner’s quotation mean to you?</a:t>
            </a:r>
            <a:endParaRPr lang="en-US" sz="1200" dirty="0" smtClean="0">
              <a:effectLst/>
              <a:latin typeface="Cambria"/>
              <a:ea typeface="ＭＳ 明朝"/>
              <a:cs typeface="Times New Roman"/>
            </a:endParaRPr>
          </a:p>
          <a:p>
            <a:pPr marL="342900" marR="0" lvl="0" indent="-342900">
              <a:spcBef>
                <a:spcPts val="0"/>
              </a:spcBef>
              <a:spcAft>
                <a:spcPts val="0"/>
              </a:spcAft>
              <a:buFont typeface="Symbol"/>
              <a:buChar char=""/>
            </a:pPr>
            <a:r>
              <a:rPr lang="en-US" sz="1200" dirty="0" smtClean="0">
                <a:effectLst/>
                <a:latin typeface="Garamond"/>
                <a:ea typeface="ＭＳ 明朝"/>
                <a:cs typeface="Times New Roman"/>
              </a:rPr>
              <a:t>How do you see the relationship between questions and ideas?</a:t>
            </a:r>
            <a:endParaRPr lang="en-US" sz="1200" dirty="0" smtClean="0">
              <a:effectLst/>
              <a:latin typeface="Cambria"/>
              <a:ea typeface="ＭＳ 明朝"/>
              <a:cs typeface="Times New Roman"/>
            </a:endParaRPr>
          </a:p>
          <a:p>
            <a:pPr marL="342900" marR="0" lvl="0" indent="-342900">
              <a:spcBef>
                <a:spcPts val="0"/>
              </a:spcBef>
              <a:spcAft>
                <a:spcPts val="0"/>
              </a:spcAft>
              <a:buFont typeface="Symbol"/>
              <a:buChar char=""/>
            </a:pPr>
            <a:r>
              <a:rPr lang="en-US" sz="1200" dirty="0" smtClean="0">
                <a:effectLst/>
                <a:latin typeface="Garamond"/>
                <a:ea typeface="ＭＳ 明朝"/>
                <a:cs typeface="Times New Roman"/>
              </a:rPr>
              <a:t>What potential do you see for creating multidisciplinary inquiries?</a:t>
            </a:r>
            <a:endParaRPr lang="en-US" sz="1200" dirty="0" smtClean="0">
              <a:effectLst/>
              <a:latin typeface="Cambria"/>
              <a:ea typeface="ＭＳ 明朝"/>
              <a:cs typeface="Times New Roman"/>
            </a:endParaRPr>
          </a:p>
          <a:p>
            <a:pPr marL="0" marR="0">
              <a:spcBef>
                <a:spcPts val="0"/>
              </a:spcBef>
              <a:spcAft>
                <a:spcPts val="0"/>
              </a:spcAft>
            </a:pPr>
            <a:r>
              <a:rPr lang="en-US" sz="1200" dirty="0" smtClean="0">
                <a:effectLst/>
                <a:latin typeface="Garamond"/>
                <a:ea typeface="ＭＳ 明朝"/>
                <a:cs typeface="Times New Roman"/>
              </a:rPr>
              <a:t> </a:t>
            </a:r>
            <a:endParaRPr lang="en-US" sz="1200" dirty="0" smtClean="0">
              <a:effectLst/>
              <a:latin typeface="Cambria"/>
              <a:ea typeface="ＭＳ 明朝"/>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endParaRPr lang="en-US" i="1" dirty="0"/>
          </a:p>
        </p:txBody>
      </p:sp>
      <p:sp>
        <p:nvSpPr>
          <p:cNvPr id="4" name="Slide Number Placeholder 3"/>
          <p:cNvSpPr>
            <a:spLocks noGrp="1"/>
          </p:cNvSpPr>
          <p:nvPr>
            <p:ph type="sldNum" sz="quarter" idx="10"/>
          </p:nvPr>
        </p:nvSpPr>
        <p:spPr/>
        <p:txBody>
          <a:bodyPr/>
          <a:lstStyle/>
          <a:p>
            <a:fld id="{929E1F9A-7C3A-E442-A9BF-522E986AED56}" type="slidenum">
              <a:rPr lang="en-US" smtClean="0"/>
              <a:pPr/>
              <a:t>5</a:t>
            </a:fld>
            <a:endParaRPr lang="en-US"/>
          </a:p>
        </p:txBody>
      </p:sp>
    </p:spTree>
    <p:extLst>
      <p:ext uri="{BB962C8B-B14F-4D97-AF65-F5344CB8AC3E}">
        <p14:creationId xmlns:p14="http://schemas.microsoft.com/office/powerpoint/2010/main" val="1017380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a:spcBef>
                <a:spcPts val="0"/>
              </a:spcBef>
              <a:spcAft>
                <a:spcPts val="0"/>
              </a:spcAft>
            </a:pPr>
            <a:r>
              <a:rPr lang="en-US" sz="1200" i="0" dirty="0" smtClean="0">
                <a:effectLst/>
                <a:latin typeface="Garamond"/>
                <a:ea typeface="ＭＳ 明朝"/>
                <a:cs typeface="Times New Roman"/>
              </a:rPr>
              <a:t>Of course, not all questions are alike or are equally useful for instruction. So let’s look more specifically at compelling questions—both what defines them and examples. Then I’d like you to try your hand at creating a couple.</a:t>
            </a:r>
            <a:endParaRPr lang="en-US" sz="1200" i="0" dirty="0" smtClean="0">
              <a:effectLst/>
              <a:latin typeface="Cambria"/>
              <a:ea typeface="ＭＳ 明朝"/>
              <a:cs typeface="Times New Roman"/>
            </a:endParaRPr>
          </a:p>
          <a:p>
            <a:pPr marL="0" marR="0">
              <a:spcBef>
                <a:spcPts val="0"/>
              </a:spcBef>
              <a:spcAft>
                <a:spcPts val="0"/>
              </a:spcAft>
            </a:pPr>
            <a:r>
              <a:rPr lang="en-US" sz="1200" dirty="0" smtClean="0">
                <a:effectLst/>
                <a:latin typeface="Garamond"/>
                <a:ea typeface="ＭＳ 明朝"/>
                <a:cs typeface="Times New Roman"/>
              </a:rPr>
              <a:t> </a:t>
            </a:r>
            <a:endParaRPr lang="en-US" dirty="0" smtClean="0">
              <a:effectLst/>
            </a:endParaRPr>
          </a:p>
          <a:p>
            <a:r>
              <a:rPr lang="en-US" dirty="0" smtClean="0">
                <a:effectLst/>
              </a:rPr>
              <a:t>One of the primary characteristics</a:t>
            </a:r>
            <a:r>
              <a:rPr lang="en-US" baseline="0" dirty="0" smtClean="0">
                <a:effectLst/>
              </a:rPr>
              <a:t> of a compelling question is that it helps frame the inquiry under study. To that end, a compelling question helps teachers and students collect, organize, and pursue their ideas through the task of answering the question.</a:t>
            </a:r>
          </a:p>
          <a:p>
            <a:endParaRPr lang="en-US" baseline="0" dirty="0" smtClean="0">
              <a:effectLst/>
            </a:endParaRPr>
          </a:p>
          <a:p>
            <a:r>
              <a:rPr lang="en-US" baseline="0" dirty="0" smtClean="0">
                <a:effectLst/>
              </a:rPr>
              <a:t>Compelling questions are also intellectually rigorous and relevant to students. </a:t>
            </a:r>
            <a:r>
              <a:rPr lang="en-US" sz="1200" kern="1200" dirty="0" smtClean="0">
                <a:solidFill>
                  <a:schemeClr val="tx1"/>
                </a:solidFill>
                <a:effectLst/>
                <a:latin typeface="+mn-lt"/>
                <a:ea typeface="+mn-ea"/>
                <a:cs typeface="+mn-cs"/>
              </a:rPr>
              <a:t>Compelling questions address key issues, topics, and problems found in and across the academic disciplines in general and the </a:t>
            </a:r>
            <a:r>
              <a:rPr lang="en-US" sz="1200" i="1" kern="1200" dirty="0" smtClean="0">
                <a:solidFill>
                  <a:schemeClr val="tx1"/>
                </a:solidFill>
                <a:effectLst/>
                <a:latin typeface="+mn-lt"/>
                <a:ea typeface="+mn-ea"/>
                <a:cs typeface="+mn-cs"/>
              </a:rPr>
              <a:t>New York State</a:t>
            </a:r>
            <a:r>
              <a:rPr lang="en-US" sz="1200" i="1" kern="1200" baseline="0" dirty="0" smtClean="0">
                <a:solidFill>
                  <a:schemeClr val="tx1"/>
                </a:solidFill>
                <a:effectLst/>
                <a:latin typeface="+mn-lt"/>
                <a:ea typeface="+mn-ea"/>
                <a:cs typeface="+mn-cs"/>
              </a:rPr>
              <a:t> K–12 </a:t>
            </a:r>
            <a:r>
              <a:rPr lang="en-US" sz="1200" i="1" kern="1200" dirty="0" smtClean="0">
                <a:solidFill>
                  <a:schemeClr val="tx1"/>
                </a:solidFill>
                <a:effectLst/>
                <a:latin typeface="+mn-lt"/>
                <a:ea typeface="+mn-ea"/>
                <a:cs typeface="+mn-cs"/>
              </a:rPr>
              <a:t>Social Studies Framework </a:t>
            </a:r>
            <a:r>
              <a:rPr lang="en-US" sz="1200" kern="1200" dirty="0" smtClean="0">
                <a:solidFill>
                  <a:schemeClr val="tx1"/>
                </a:solidFill>
                <a:effectLst/>
                <a:latin typeface="+mn-lt"/>
                <a:ea typeface="+mn-ea"/>
                <a:cs typeface="+mn-cs"/>
              </a:rPr>
              <a:t>in particular. But compelling questions also reflect the ideas and experiences that students bring to class.</a:t>
            </a:r>
            <a:r>
              <a:rPr lang="en-US" dirty="0" smtClean="0">
                <a:effectLst/>
              </a:rPr>
              <a:t> </a:t>
            </a:r>
          </a:p>
          <a:p>
            <a:endParaRPr lang="en-US" dirty="0" smtClean="0">
              <a:effectLst/>
            </a:endParaRPr>
          </a:p>
          <a:p>
            <a:r>
              <a:rPr lang="en-US" dirty="0" smtClean="0">
                <a:effectLst/>
              </a:rPr>
              <a:t>Finally, compelling questions</a:t>
            </a:r>
            <a:r>
              <a:rPr lang="en-US" baseline="0" dirty="0" smtClean="0">
                <a:effectLst/>
              </a:rPr>
              <a:t> give direction to students in terms of their summative performance task. </a:t>
            </a:r>
          </a:p>
          <a:p>
            <a:endParaRPr lang="en-US" baseline="0" dirty="0" smtClean="0">
              <a:effectLst/>
            </a:endParaRPr>
          </a:p>
        </p:txBody>
      </p:sp>
      <p:sp>
        <p:nvSpPr>
          <p:cNvPr id="4" name="Slide Number Placeholder 3"/>
          <p:cNvSpPr>
            <a:spLocks noGrp="1"/>
          </p:cNvSpPr>
          <p:nvPr>
            <p:ph type="sldNum" sz="quarter" idx="10"/>
          </p:nvPr>
        </p:nvSpPr>
        <p:spPr/>
        <p:txBody>
          <a:bodyPr/>
          <a:lstStyle/>
          <a:p>
            <a:fld id="{15386568-CF4C-CC42-9F1A-6B314A565F23}" type="slidenum">
              <a:rPr lang="en-US" smtClean="0"/>
              <a:pPr/>
              <a:t>6</a:t>
            </a:fld>
            <a:endParaRPr lang="en-US"/>
          </a:p>
        </p:txBody>
      </p:sp>
    </p:spTree>
    <p:extLst>
      <p:ext uri="{BB962C8B-B14F-4D97-AF65-F5344CB8AC3E}">
        <p14:creationId xmlns:p14="http://schemas.microsoft.com/office/powerpoint/2010/main" val="1578372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a:t>
            </a:r>
            <a:r>
              <a:rPr lang="en-US" baseline="0" dirty="0" smtClean="0"/>
              <a:t> k</a:t>
            </a:r>
            <a:r>
              <a:rPr lang="en-US" dirty="0" smtClean="0"/>
              <a:t>ey to crafting compelling questions is hitting</a:t>
            </a:r>
            <a:r>
              <a:rPr lang="en-US" baseline="0" dirty="0" smtClean="0"/>
              <a:t> the sweet spot between the qualities of being intellectually rigorous and relevant to students. </a:t>
            </a:r>
          </a:p>
          <a:p>
            <a:endParaRPr lang="en-US" baseline="0" dirty="0" smtClean="0"/>
          </a:p>
        </p:txBody>
      </p:sp>
      <p:sp>
        <p:nvSpPr>
          <p:cNvPr id="4" name="Slide Number Placeholder 3"/>
          <p:cNvSpPr>
            <a:spLocks noGrp="1"/>
          </p:cNvSpPr>
          <p:nvPr>
            <p:ph type="sldNum" sz="quarter" idx="10"/>
          </p:nvPr>
        </p:nvSpPr>
        <p:spPr/>
        <p:txBody>
          <a:bodyPr/>
          <a:lstStyle/>
          <a:p>
            <a:fld id="{15386568-CF4C-CC42-9F1A-6B314A565F23}" type="slidenum">
              <a:rPr lang="en-US" smtClean="0"/>
              <a:pPr/>
              <a:t>7</a:t>
            </a:fld>
            <a:endParaRPr lang="en-US"/>
          </a:p>
        </p:txBody>
      </p:sp>
    </p:spTree>
    <p:extLst>
      <p:ext uri="{BB962C8B-B14F-4D97-AF65-F5344CB8AC3E}">
        <p14:creationId xmlns:p14="http://schemas.microsoft.com/office/powerpoint/2010/main" val="2471573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An intellectually</a:t>
            </a:r>
            <a:r>
              <a:rPr lang="en-US" baseline="0" dirty="0" smtClean="0"/>
              <a:t> meaty question has two characteristics.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First, it r</a:t>
            </a:r>
            <a:r>
              <a:rPr lang="en-US" dirty="0" smtClean="0"/>
              <a:t>eflects an enduring issue, concern, or debate in social</a:t>
            </a:r>
            <a:r>
              <a:rPr lang="en-US" baseline="0" dirty="0" smtClean="0"/>
              <a:t> studies. Compelling questions speak to the big ideas of history and the social sciences, both in concept and in particular. Revolution is an important and useful concept, but students need to understand that the American, French, and Russian revolutions, while sharing some traits, differed radically. Students understand some things by knowing the concept of revolution, but their understandings develop exponentially when they can see how the particulars of different kinds of revolutions have played out.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Second, compelling questions demand the use of multiple disciplinary lenses and perspectives. </a:t>
            </a:r>
            <a:r>
              <a:rPr lang="en-US" sz="1200" kern="1200" dirty="0" smtClean="0">
                <a:solidFill>
                  <a:schemeClr val="tx1"/>
                </a:solidFill>
                <a:effectLst/>
                <a:latin typeface="+mn-lt"/>
                <a:ea typeface="+mn-ea"/>
                <a:cs typeface="+mn-cs"/>
              </a:rPr>
              <a:t>No social problem is economic, political, historical, or geographic alone. The challenges we face in society are multifaceted, so they demand that we use the power of history and the social science disciplines both individually and in combination to address them.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if the</a:t>
            </a:r>
            <a:r>
              <a:rPr lang="en-US" sz="1200" kern="1200" baseline="0" dirty="0" smtClean="0">
                <a:solidFill>
                  <a:schemeClr val="tx1"/>
                </a:solidFill>
                <a:effectLst/>
                <a:latin typeface="+mn-lt"/>
                <a:ea typeface="+mn-ea"/>
                <a:cs typeface="+mn-cs"/>
              </a:rPr>
              <a:t> study of social issues benefits from a multidisciplinary approach, so, too, does it benefit from examination from multiple perspectives. There is no social problem or issue on which there is universal agreement, so it only makes sense to examine those that teachers put in front of students from differing vantage points. </a:t>
            </a:r>
            <a:endParaRPr lang="en-US" dirty="0"/>
          </a:p>
        </p:txBody>
      </p:sp>
      <p:sp>
        <p:nvSpPr>
          <p:cNvPr id="4" name="Slide Number Placeholder 3"/>
          <p:cNvSpPr>
            <a:spLocks noGrp="1"/>
          </p:cNvSpPr>
          <p:nvPr>
            <p:ph type="sldNum" sz="quarter" idx="10"/>
          </p:nvPr>
        </p:nvSpPr>
        <p:spPr/>
        <p:txBody>
          <a:bodyPr/>
          <a:lstStyle/>
          <a:p>
            <a:fld id="{15386568-CF4C-CC42-9F1A-6B314A565F23}" type="slidenum">
              <a:rPr lang="en-US" smtClean="0"/>
              <a:pPr/>
              <a:t>8</a:t>
            </a:fld>
            <a:endParaRPr lang="en-US"/>
          </a:p>
        </p:txBody>
      </p:sp>
    </p:spTree>
    <p:extLst>
      <p:ext uri="{BB962C8B-B14F-4D97-AF65-F5344CB8AC3E}">
        <p14:creationId xmlns:p14="http://schemas.microsoft.com/office/powerpoint/2010/main" val="515190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400" dirty="0" smtClean="0"/>
              <a:t>Compelling questions need to be worth investigating from an academic</a:t>
            </a:r>
            <a:r>
              <a:rPr lang="en-US" sz="1400" baseline="0" dirty="0" smtClean="0"/>
              <a:t> angle, but they also need to be worth exploring from a student angle. Recall Jerome Bruner’s claim—”any subject can be taught effectively in some intellectually honest form to any child at any stage of development.” </a:t>
            </a:r>
          </a:p>
          <a:p>
            <a:endParaRPr lang="en-US" sz="1400" baseline="0" dirty="0" smtClean="0"/>
          </a:p>
          <a:p>
            <a:r>
              <a:rPr lang="en-US" sz="1400" baseline="0" dirty="0" smtClean="0"/>
              <a:t>To take this point seriously does not mean that we have to dumb down the curriculum. In fact, it means just the opposite: Teachers </a:t>
            </a:r>
            <a:r>
              <a:rPr lang="en-US" sz="1400" i="1" baseline="0" dirty="0" smtClean="0"/>
              <a:t>should</a:t>
            </a:r>
            <a:r>
              <a:rPr lang="en-US" sz="1400" i="0" baseline="0" dirty="0" smtClean="0"/>
              <a:t> teach intellectually ambitious material. The key is to see within the ideas to be taught those elements that teachers know their students care about. It is not the case that students are uninterested in natural resources or supply and demand or the New Deal, per se. It is the case that teachers need to pull from those ideas relevant connections to students’ lives. </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5386568-CF4C-CC42-9F1A-6B314A565F23}" type="slidenum">
              <a:rPr lang="en-US" smtClean="0"/>
              <a:pPr/>
              <a:t>9</a:t>
            </a:fld>
            <a:endParaRPr lang="en-US"/>
          </a:p>
        </p:txBody>
      </p:sp>
    </p:spTree>
    <p:extLst>
      <p:ext uri="{BB962C8B-B14F-4D97-AF65-F5344CB8AC3E}">
        <p14:creationId xmlns:p14="http://schemas.microsoft.com/office/powerpoint/2010/main" val="606089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7" name="Picture 6" descr="green_swirl_144Brea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2590800" y="2130425"/>
            <a:ext cx="5867400" cy="1470025"/>
          </a:xfrm>
        </p:spPr>
        <p:txBody>
          <a:bodyPr/>
          <a:lstStyle>
            <a:lvl1pPr algn="l">
              <a:defRPr>
                <a:solidFill>
                  <a:schemeClr val="bg1"/>
                </a:solidFill>
                <a:effectLst>
                  <a:outerShdw blurRad="50800" dist="38100" dir="2700000">
                    <a:srgbClr val="000000">
                      <a:alpha val="6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391942"/>
            <a:ext cx="5181599" cy="124685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52B1DA6-9A2F-6C4D-96A5-C4E7CD4EF74A}" type="datetimeFigureOut">
              <a:rPr lang="en-US" smtClean="0"/>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9D5AB-A40B-0A4B-AA74-FB6B720D58A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green_swirl_144_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B1DA6-9A2F-6C4D-96A5-C4E7CD4EF74A}" type="datetimeFigureOut">
              <a:rPr lang="en-US" smtClean="0"/>
              <a:t>4/24/15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6" name="Picture 5" descr="green_swirl_144_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2B1DA6-9A2F-6C4D-96A5-C4E7CD4EF74A}" type="datetimeFigureOut">
              <a:rPr lang="en-US" smtClean="0"/>
              <a:t>4/24/15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descr="green_swirl_144_2UL.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52B1DA6-9A2F-6C4D-96A5-C4E7CD4EF74A}" type="datetimeFigureOut">
              <a:rPr lang="en-US" smtClean="0"/>
              <a:t>4/24/15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8" name="Picture 7" descr="green_swirl_144_2.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B1DA6-9A2F-6C4D-96A5-C4E7CD4EF74A}" type="datetimeFigureOut">
              <a:rPr lang="en-US" smtClean="0"/>
              <a:t>4/24/15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8" name="Picture 7" descr="green_swirl_144_2UL.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solidFill>
            <a:schemeClr val="bg1"/>
          </a:solidFill>
          <a:effectLst>
            <a:outerShdw blurRad="50800" dist="38100" dir="2700000">
              <a:srgbClr val="000000">
                <a:alpha val="43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B1DA6-9A2F-6C4D-96A5-C4E7CD4EF74A}" type="datetimeFigureOut">
              <a:rPr lang="en-US" smtClean="0"/>
              <a:t>4/24/15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green_swirl_144_4.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B1DA6-9A2F-6C4D-96A5-C4E7CD4EF74A}" type="datetimeFigureOut">
              <a:rPr lang="en-US" smtClean="0"/>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1D883B-7761-3C49-A920-971184927674}" type="datetimeFigureOut">
              <a:rPr lang="en-US" smtClean="0"/>
              <a:pPr/>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70C4D-40C2-6246-850D-A290A65AEA4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1D883B-7761-3C49-A920-971184927674}" type="datetimeFigureOut">
              <a:rPr lang="en-US" smtClean="0"/>
              <a:pPr/>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70C4D-40C2-6246-850D-A290A65AEA4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1D883B-7761-3C49-A920-971184927674}" type="datetimeFigureOut">
              <a:rPr lang="en-US" smtClean="0"/>
              <a:pPr/>
              <a:t>4/24/15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70C4D-40C2-6246-850D-A290A65AEA4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1D883B-7761-3C49-A920-971184927674}" type="datetimeFigureOut">
              <a:rPr lang="en-US" smtClean="0"/>
              <a:pPr/>
              <a:t>4/24/15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270C4D-40C2-6246-850D-A290A65AEA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green_swirl_Lrt.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B1DA6-9A2F-6C4D-96A5-C4E7CD4EF74A}" type="datetimeFigureOut">
              <a:rPr lang="en-US" smtClean="0"/>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D7C45F-4319-C34C-9114-6AA6674027EC}" type="datetimeFigureOut">
              <a:rPr lang="en-US" smtClean="0"/>
              <a:pPr/>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BC748-7CC4-F24D-8789-6C104D2A25D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D7C45F-4319-C34C-9114-6AA6674027EC}" type="datetimeFigureOut">
              <a:rPr lang="en-US" smtClean="0"/>
              <a:pPr/>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BC748-7CC4-F24D-8789-6C104D2A25D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D883B-7761-3C49-A920-971184927674}" type="datetimeFigureOut">
              <a:rPr lang="en-US" smtClean="0"/>
              <a:pPr/>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70C4D-40C2-6246-850D-A290A65AEA4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D883B-7761-3C49-A920-971184927674}" type="datetimeFigureOut">
              <a:rPr lang="en-US" smtClean="0"/>
              <a:pPr/>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70C4D-40C2-6246-850D-A290A65AEA4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52B1DA6-9A2F-6C4D-96A5-C4E7CD4EF74A}" type="datetimeFigureOut">
              <a:rPr lang="en-US" smtClean="0"/>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B1DA6-9A2F-6C4D-96A5-C4E7CD4EF74A}" type="datetimeFigureOut">
              <a:rPr lang="en-US" smtClean="0"/>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B1DA6-9A2F-6C4D-96A5-C4E7CD4EF74A}" type="datetimeFigureOut">
              <a:rPr lang="en-US" smtClean="0"/>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9D5AB-A40B-0A4B-AA74-FB6B720D58A8}"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2B1DA6-9A2F-6C4D-96A5-C4E7CD4EF74A}" type="datetimeFigureOut">
              <a:rPr lang="en-US" smtClean="0"/>
              <a:t>4/24/15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2B1DA6-9A2F-6C4D-96A5-C4E7CD4EF74A}" type="datetimeFigureOut">
              <a:rPr lang="en-US" smtClean="0"/>
              <a:t>4/24/15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9D5AB-A40B-0A4B-AA74-FB6B720D58A8}"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2B1DA6-9A2F-6C4D-96A5-C4E7CD4EF74A}" type="datetimeFigureOut">
              <a:rPr lang="en-US" smtClean="0"/>
              <a:t>4/24/15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green_swirl_Rt.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2B1DA6-9A2F-6C4D-96A5-C4E7CD4EF74A}" type="datetimeFigureOut">
              <a:rPr lang="en-US" smtClean="0"/>
              <a:t>4/24/15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B1DA6-9A2F-6C4D-96A5-C4E7CD4EF74A}" type="datetimeFigureOut">
              <a:rPr lang="en-US" smtClean="0"/>
              <a:t>4/24/15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B1DA6-9A2F-6C4D-96A5-C4E7CD4EF74A}" type="datetimeFigureOut">
              <a:rPr lang="en-US" smtClean="0"/>
              <a:t>4/24/15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B1DA6-9A2F-6C4D-96A5-C4E7CD4EF74A}" type="datetimeFigureOut">
              <a:rPr lang="en-US" smtClean="0"/>
              <a:t>4/24/15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B1DA6-9A2F-6C4D-96A5-C4E7CD4EF74A}" type="datetimeFigureOut">
              <a:rPr lang="en-US" smtClean="0"/>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2B1DA6-9A2F-6C4D-96A5-C4E7CD4EF74A}" type="datetimeFigureOut">
              <a:rPr lang="en-US" smtClean="0"/>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green_swirl_144Brea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52B1DA6-9A2F-6C4D-96A5-C4E7CD4EF74A}" type="datetimeFigureOut">
              <a:rPr lang="en-US" smtClean="0"/>
              <a:t>4/24/15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green_swirl_144_2.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solidFill>
            <a:schemeClr val="bg1"/>
          </a:solidFill>
          <a:effectLst>
            <a:outerShdw blurRad="63500" dist="63500" dir="2700000">
              <a:srgbClr val="000000">
                <a:alpha val="43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B1DA6-9A2F-6C4D-96A5-C4E7CD4EF74A}" type="datetimeFigureOut">
              <a:rPr lang="en-US" smtClean="0"/>
              <a:t>4/24/15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green_swirl_144_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B1DA6-9A2F-6C4D-96A5-C4E7CD4EF74A}" type="datetimeFigureOut">
              <a:rPr lang="en-US" smtClean="0"/>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green_swirl_144_2.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2B1DA6-9A2F-6C4D-96A5-C4E7CD4EF74A}" type="datetimeFigureOut">
              <a:rPr lang="en-US" smtClean="0"/>
              <a:t>4/24/15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green_swirl_144_2.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2B1DA6-9A2F-6C4D-96A5-C4E7CD4EF74A}" type="datetimeFigureOut">
              <a:rPr lang="en-US" smtClean="0"/>
              <a:t>4/24/15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descr="green_swirl_144_4.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52B1DA6-9A2F-6C4D-96A5-C4E7CD4EF74A}" type="datetimeFigureOut">
              <a:rPr lang="en-US" smtClean="0"/>
              <a:t>4/24/15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B1DA6-9A2F-6C4D-96A5-C4E7CD4EF74A}" type="datetimeFigureOut">
              <a:rPr lang="en-US" smtClean="0"/>
              <a:t>4/24/15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9D5AB-A40B-0A4B-AA74-FB6B720D58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D883B-7761-3C49-A920-971184927674}" type="datetimeFigureOut">
              <a:rPr lang="en-US" smtClean="0"/>
              <a:pPr/>
              <a:t>4/24/15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70C4D-40C2-6246-850D-A290A65AEA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52B1DA6-9A2F-6C4D-96A5-C4E7CD4EF74A}" type="datetimeFigureOut">
              <a:rPr lang="en-US" smtClean="0"/>
              <a:t>4/24/15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3E9D5AB-A40B-0A4B-AA74-FB6B720D58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0.png"/><Relationship Id="rId1" Type="http://schemas.openxmlformats.org/officeDocument/2006/relationships/slideLayout" Target="../slideLayouts/slideLayout2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tinyurl.com/Apr-15-webinar-feedback" TargetMode="External"/><Relationship Id="rId5" Type="http://schemas.openxmlformats.org/officeDocument/2006/relationships/hyperlink" Target="https://ncss.adobeconnect.com/e8inx6yoasx/event/registration.html" TargetMode="External"/><Relationship Id="rId1" Type="http://schemas.openxmlformats.org/officeDocument/2006/relationships/slideLayout" Target="../slideLayouts/slideLayout29.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0.png"/><Relationship Id="rId1" Type="http://schemas.openxmlformats.org/officeDocument/2006/relationships/slideLayout" Target="../slideLayouts/slideLayout3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5520"/>
            <a:ext cx="7848600" cy="2288499"/>
          </a:xfrm>
        </p:spPr>
        <p:txBody>
          <a:bodyPr/>
          <a:lstStyle/>
          <a:p>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smtClean="0"/>
              <a:t>Developing Questions And planning Inquiries</a:t>
            </a:r>
            <a:br>
              <a:rPr lang="en-US" sz="3600" dirty="0" smtClean="0"/>
            </a:br>
            <a:endParaRPr lang="en-US" sz="3600" dirty="0"/>
          </a:p>
        </p:txBody>
      </p:sp>
      <p:sp>
        <p:nvSpPr>
          <p:cNvPr id="3" name="Subtitle 2"/>
          <p:cNvSpPr>
            <a:spLocks noGrp="1"/>
          </p:cNvSpPr>
          <p:nvPr>
            <p:ph type="subTitle" idx="1"/>
          </p:nvPr>
        </p:nvSpPr>
        <p:spPr>
          <a:xfrm>
            <a:off x="685800" y="3784019"/>
            <a:ext cx="5943093" cy="2035691"/>
          </a:xfrm>
        </p:spPr>
        <p:txBody>
          <a:bodyPr>
            <a:normAutofit/>
          </a:bodyPr>
          <a:lstStyle/>
          <a:p>
            <a:r>
              <a:rPr lang="en-US" dirty="0" smtClean="0"/>
              <a:t>Developed by</a:t>
            </a:r>
          </a:p>
          <a:p>
            <a:r>
              <a:rPr lang="en-US" dirty="0" smtClean="0"/>
              <a:t>S. G. Grant</a:t>
            </a:r>
          </a:p>
          <a:p>
            <a:r>
              <a:rPr lang="en-US" dirty="0" smtClean="0"/>
              <a:t>Professor of Social Studies Education</a:t>
            </a:r>
          </a:p>
          <a:p>
            <a:r>
              <a:rPr lang="en-US" dirty="0" smtClean="0"/>
              <a:t>Binghamton University</a:t>
            </a:r>
          </a:p>
        </p:txBody>
      </p:sp>
      <p:pic>
        <p:nvPicPr>
          <p:cNvPr id="6" name="Picture 5"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29"/>
            <a:ext cx="9144000" cy="575844"/>
          </a:xfrm>
          <a:prstGeom prst="rect">
            <a:avLst/>
          </a:prstGeom>
        </p:spPr>
      </p:pic>
      <p:pic>
        <p:nvPicPr>
          <p:cNvPr id="7" name="Picture 6" descr="Screen Shot 2014-09-23 at 12.18.48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5355" y="3901844"/>
            <a:ext cx="2098398" cy="2711912"/>
          </a:xfrm>
          <a:prstGeom prst="rect">
            <a:avLst/>
          </a:prstGeom>
        </p:spPr>
      </p:pic>
      <p:sp>
        <p:nvSpPr>
          <p:cNvPr id="8" name="TextBox 7"/>
          <p:cNvSpPr txBox="1"/>
          <p:nvPr/>
        </p:nvSpPr>
        <p:spPr>
          <a:xfrm>
            <a:off x="726592" y="666547"/>
            <a:ext cx="7668145" cy="1015663"/>
          </a:xfrm>
          <a:prstGeom prst="rect">
            <a:avLst/>
          </a:prstGeom>
          <a:noFill/>
        </p:spPr>
        <p:txBody>
          <a:bodyPr wrap="square" rtlCol="0">
            <a:spAutoFit/>
          </a:bodyPr>
          <a:lstStyle/>
          <a:p>
            <a:r>
              <a:rPr lang="en-US" sz="2400" b="1" dirty="0" smtClean="0">
                <a:solidFill>
                  <a:schemeClr val="tx2">
                    <a:lumMod val="75000"/>
                  </a:schemeClr>
                </a:solidFill>
              </a:rPr>
              <a:t>C3 Literacy Collaborative</a:t>
            </a:r>
          </a:p>
          <a:p>
            <a:r>
              <a:rPr lang="en-US" b="1" dirty="0" smtClean="0">
                <a:solidFill>
                  <a:schemeClr val="tx2">
                    <a:lumMod val="75000"/>
                  </a:schemeClr>
                </a:solidFill>
              </a:rPr>
              <a:t>National Council for the Social Studies in collaboration with the            National Center for Literacy Education</a:t>
            </a:r>
            <a:endParaRPr lang="en-US" b="1" dirty="0">
              <a:solidFill>
                <a:schemeClr val="tx2">
                  <a:lumMod val="75000"/>
                </a:schemeClr>
              </a:solidFill>
            </a:endParaRPr>
          </a:p>
        </p:txBody>
      </p:sp>
      <p:sp>
        <p:nvSpPr>
          <p:cNvPr id="10" name="TextBox 9"/>
          <p:cNvSpPr txBox="1"/>
          <p:nvPr/>
        </p:nvSpPr>
        <p:spPr>
          <a:xfrm>
            <a:off x="685800" y="6217426"/>
            <a:ext cx="5589856" cy="369332"/>
          </a:xfrm>
          <a:prstGeom prst="rect">
            <a:avLst/>
          </a:prstGeom>
          <a:noFill/>
        </p:spPr>
        <p:txBody>
          <a:bodyPr wrap="square" rtlCol="0">
            <a:spAutoFit/>
          </a:bodyPr>
          <a:lstStyle/>
          <a:p>
            <a:r>
              <a:rPr lang="en-US" b="1" dirty="0" smtClean="0"/>
              <a:t>Funded by the Bill and Melinda Gates Foundation</a:t>
            </a:r>
            <a:endParaRPr lang="en-US" b="1" dirty="0"/>
          </a:p>
        </p:txBody>
      </p:sp>
    </p:spTree>
    <p:extLst>
      <p:ext uri="{BB962C8B-B14F-4D97-AF65-F5344CB8AC3E}">
        <p14:creationId xmlns:p14="http://schemas.microsoft.com/office/powerpoint/2010/main" val="617333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3479" y="2682162"/>
            <a:ext cx="7499350" cy="1143000"/>
          </a:xfrm>
        </p:spPr>
        <p:txBody>
          <a:bodyPr>
            <a:normAutofit fontScale="90000"/>
          </a:bodyPr>
          <a:lstStyle/>
          <a:p>
            <a:r>
              <a:rPr lang="en-US" sz="5400" dirty="0" smtClean="0"/>
              <a:t>What </a:t>
            </a:r>
            <a:r>
              <a:rPr lang="en-US" sz="5400" i="1" dirty="0" smtClean="0">
                <a:solidFill>
                  <a:srgbClr val="0E233D"/>
                </a:solidFill>
              </a:rPr>
              <a:t>do </a:t>
            </a:r>
            <a:r>
              <a:rPr lang="en-US" sz="5400" dirty="0" smtClean="0"/>
              <a:t>kids care about?</a:t>
            </a:r>
            <a:endParaRPr lang="en-US" sz="5400" dirty="0"/>
          </a:p>
        </p:txBody>
      </p:sp>
      <p:pic>
        <p:nvPicPr>
          <p:cNvPr id="3" name="Picture 3" descr="slide-banner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529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Compelling…or not </a:t>
            </a:r>
            <a:r>
              <a:rPr lang="en-US" dirty="0"/>
              <a:t>s</a:t>
            </a:r>
            <a:r>
              <a:rPr lang="en-US" dirty="0" smtClean="0"/>
              <a:t>o compelling?</a:t>
            </a:r>
            <a:endParaRPr lang="en-US" dirty="0"/>
          </a:p>
        </p:txBody>
      </p:sp>
      <p:sp>
        <p:nvSpPr>
          <p:cNvPr id="3" name="Content Placeholder 2"/>
          <p:cNvSpPr>
            <a:spLocks noGrp="1"/>
          </p:cNvSpPr>
          <p:nvPr>
            <p:ph idx="1"/>
          </p:nvPr>
        </p:nvSpPr>
        <p:spPr>
          <a:xfrm>
            <a:off x="796535" y="1600200"/>
            <a:ext cx="7642426" cy="4525963"/>
          </a:xfrm>
        </p:spPr>
        <p:txBody>
          <a:bodyPr>
            <a:normAutofit fontScale="92500" lnSpcReduction="20000"/>
          </a:bodyPr>
          <a:lstStyle/>
          <a:p>
            <a:r>
              <a:rPr lang="en-US" sz="3600" dirty="0"/>
              <a:t>Where are we?</a:t>
            </a:r>
          </a:p>
          <a:p>
            <a:r>
              <a:rPr lang="en-US" sz="3600" dirty="0"/>
              <a:t>What were the causes of the Industrial Revolution?</a:t>
            </a:r>
          </a:p>
          <a:p>
            <a:r>
              <a:rPr lang="en-US" sz="3600" dirty="0"/>
              <a:t>Why is Albany the capital of New York?</a:t>
            </a:r>
          </a:p>
          <a:p>
            <a:r>
              <a:rPr lang="en-US" sz="3600" dirty="0"/>
              <a:t>Can Canada and the US be friends forever?</a:t>
            </a:r>
          </a:p>
          <a:p>
            <a:r>
              <a:rPr lang="en-US" sz="3600" dirty="0"/>
              <a:t>Who won the Cold War?</a:t>
            </a:r>
          </a:p>
          <a:p>
            <a:r>
              <a:rPr lang="en-US" sz="3600" dirty="0"/>
              <a:t>Who are our community helpers?</a:t>
            </a:r>
          </a:p>
          <a:p>
            <a:r>
              <a:rPr lang="en-US" sz="3600" dirty="0"/>
              <a:t>What’s the deal with hair?</a:t>
            </a:r>
          </a:p>
          <a:p>
            <a:pPr marL="0" indent="-438912">
              <a:lnSpc>
                <a:spcPct val="120000"/>
              </a:lnSpc>
              <a:buSzPct val="100000"/>
              <a:buBlip>
                <a:blip r:embed="rId3"/>
              </a:buBlip>
            </a:pPr>
            <a:endParaRPr lang="en-US" sz="3600" dirty="0"/>
          </a:p>
        </p:txBody>
      </p:sp>
      <p:pic>
        <p:nvPicPr>
          <p:cNvPr id="4" name="Picture 3" descr="slide-banner2.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48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task</a:t>
            </a:r>
            <a:endParaRPr lang="en-US" dirty="0"/>
          </a:p>
        </p:txBody>
      </p:sp>
      <p:sp>
        <p:nvSpPr>
          <p:cNvPr id="3" name="Content Placeholder 2"/>
          <p:cNvSpPr>
            <a:spLocks noGrp="1"/>
          </p:cNvSpPr>
          <p:nvPr>
            <p:ph idx="1"/>
          </p:nvPr>
        </p:nvSpPr>
        <p:spPr/>
        <p:txBody>
          <a:bodyPr/>
          <a:lstStyle/>
          <a:p>
            <a:pPr marL="82296" indent="0">
              <a:buNone/>
            </a:pPr>
            <a:r>
              <a:rPr lang="en-US" dirty="0"/>
              <a:t>Choose a grade level and a topic and draft a compelling </a:t>
            </a:r>
            <a:r>
              <a:rPr lang="en-US" dirty="0" smtClean="0"/>
              <a:t>question:</a:t>
            </a:r>
            <a:endParaRPr lang="en-US" dirty="0"/>
          </a:p>
          <a:p>
            <a:pPr marL="82296" indent="0">
              <a:buNone/>
            </a:pPr>
            <a:r>
              <a:rPr lang="en-US" dirty="0"/>
              <a:t>Examples:</a:t>
            </a:r>
          </a:p>
          <a:p>
            <a:pPr marL="425196"/>
            <a:r>
              <a:rPr lang="en-US" dirty="0" smtClean="0"/>
              <a:t>Kindergarten—Rules</a:t>
            </a:r>
            <a:endParaRPr lang="en-US" dirty="0"/>
          </a:p>
          <a:p>
            <a:pPr marL="425196"/>
            <a:r>
              <a:rPr lang="en-US" dirty="0"/>
              <a:t>Grade 7—Civil War</a:t>
            </a:r>
          </a:p>
          <a:p>
            <a:pPr marL="425196"/>
            <a:r>
              <a:rPr lang="en-US" dirty="0"/>
              <a:t>Grade </a:t>
            </a:r>
            <a:r>
              <a:rPr lang="en-US" dirty="0" smtClean="0"/>
              <a:t>10—Globalization</a:t>
            </a:r>
            <a:endParaRPr lang="en-US" dirty="0"/>
          </a:p>
          <a:p>
            <a:pPr marL="82296" indent="0">
              <a:buNone/>
            </a:pPr>
            <a:endParaRPr lang="en-US" dirty="0"/>
          </a:p>
        </p:txBody>
      </p:sp>
      <p:pic>
        <p:nvPicPr>
          <p:cNvPr id="4" name="Picture 3" descr="slide-banner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043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Questions</a:t>
            </a:r>
            <a:endParaRPr lang="en-US" dirty="0"/>
          </a:p>
        </p:txBody>
      </p:sp>
      <p:sp>
        <p:nvSpPr>
          <p:cNvPr id="3" name="Content Placeholder 2"/>
          <p:cNvSpPr>
            <a:spLocks noGrp="1"/>
          </p:cNvSpPr>
          <p:nvPr>
            <p:ph idx="1"/>
          </p:nvPr>
        </p:nvSpPr>
        <p:spPr/>
        <p:txBody>
          <a:bodyPr/>
          <a:lstStyle/>
          <a:p>
            <a:r>
              <a:rPr lang="en-US" dirty="0"/>
              <a:t>Support and extend the Compelling Question</a:t>
            </a:r>
          </a:p>
          <a:p>
            <a:r>
              <a:rPr lang="en-US" dirty="0"/>
              <a:t>Represent the disciplinary knowledge desired</a:t>
            </a:r>
          </a:p>
          <a:p>
            <a:r>
              <a:rPr lang="en-US" dirty="0"/>
              <a:t>Reflect the sources selected</a:t>
            </a:r>
          </a:p>
          <a:p>
            <a:r>
              <a:rPr lang="en-US" dirty="0"/>
              <a:t>Inspire formative </a:t>
            </a:r>
            <a:r>
              <a:rPr lang="en-US" dirty="0" smtClean="0"/>
              <a:t>performance tasks</a:t>
            </a:r>
            <a:endParaRPr lang="en-US" dirty="0"/>
          </a:p>
          <a:p>
            <a:endParaRPr lang="en-US" dirty="0"/>
          </a:p>
        </p:txBody>
      </p:sp>
      <p:pic>
        <p:nvPicPr>
          <p:cNvPr id="4" name="Picture 3" descr="slide-banner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25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Did Reconstruction </a:t>
            </a:r>
            <a:r>
              <a:rPr lang="en-US" i="1" dirty="0"/>
              <a:t>Really</a:t>
            </a:r>
            <a:r>
              <a:rPr lang="en-US" dirty="0"/>
              <a:t> Free African Americans?</a:t>
            </a:r>
          </a:p>
        </p:txBody>
      </p:sp>
      <p:sp>
        <p:nvSpPr>
          <p:cNvPr id="3" name="Content Placeholder 2"/>
          <p:cNvSpPr>
            <a:spLocks noGrp="1"/>
          </p:cNvSpPr>
          <p:nvPr>
            <p:ph idx="1"/>
          </p:nvPr>
        </p:nvSpPr>
        <p:spPr>
          <a:xfrm>
            <a:off x="457200" y="2133600"/>
            <a:ext cx="8229600" cy="4724399"/>
          </a:xfrm>
        </p:spPr>
        <p:txBody>
          <a:bodyPr>
            <a:normAutofit/>
          </a:bodyPr>
          <a:lstStyle/>
          <a:p>
            <a:r>
              <a:rPr lang="en-US" dirty="0"/>
              <a:t>SQ 1--How did Fredrick Douglass define freedom before and during the Civil War? </a:t>
            </a:r>
          </a:p>
          <a:p>
            <a:r>
              <a:rPr lang="en-US" dirty="0"/>
              <a:t>SQ 2--</a:t>
            </a:r>
            <a:r>
              <a:rPr lang="en-US" dirty="0">
                <a:ea typeface="Calibri"/>
                <a:cs typeface="Calibri"/>
              </a:rPr>
              <a:t>How effective were Reconstruction policies in establishing freedom for African Americans?</a:t>
            </a:r>
            <a:r>
              <a:rPr lang="en-US" dirty="0"/>
              <a:t> </a:t>
            </a:r>
          </a:p>
          <a:p>
            <a:r>
              <a:rPr lang="en-US" dirty="0">
                <a:ea typeface="Calibri"/>
                <a:cs typeface="Calibri"/>
              </a:rPr>
              <a:t>SQ 3--How did developments in the South impact the freedom of African Americans?</a:t>
            </a:r>
            <a:r>
              <a:rPr lang="en-US" dirty="0"/>
              <a:t> </a:t>
            </a:r>
          </a:p>
        </p:txBody>
      </p:sp>
      <p:pic>
        <p:nvPicPr>
          <p:cNvPr id="4" name="Picture 3" descr="slide-banner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59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lstStyle/>
          <a:p>
            <a:pPr marL="0" indent="0">
              <a:buNone/>
            </a:pPr>
            <a:r>
              <a:rPr lang="en-US" dirty="0" smtClean="0"/>
              <a:t>Based on the compelling question you developed early, try your hand at creating a sequence of </a:t>
            </a:r>
            <a:r>
              <a:rPr lang="en-US" smtClean="0"/>
              <a:t>supporting questions.</a:t>
            </a:r>
            <a:endParaRPr lang="en-US" dirty="0"/>
          </a:p>
        </p:txBody>
      </p:sp>
      <p:pic>
        <p:nvPicPr>
          <p:cNvPr id="4" name="Picture 3" descr="slide-banner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680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did you do?</a:t>
            </a:r>
            <a:endParaRPr lang="en-US" dirty="0"/>
          </a:p>
        </p:txBody>
      </p:sp>
      <p:pic>
        <p:nvPicPr>
          <p:cNvPr id="4" name="Picture 3" descr="slide-banner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411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Plan Template</a:t>
            </a:r>
            <a:endParaRPr lang="en-US" dirty="0"/>
          </a:p>
        </p:txBody>
      </p:sp>
      <p:sp>
        <p:nvSpPr>
          <p:cNvPr id="3" name="Content Placeholder 2"/>
          <p:cNvSpPr>
            <a:spLocks noGrp="1"/>
          </p:cNvSpPr>
          <p:nvPr>
            <p:ph idx="1"/>
          </p:nvPr>
        </p:nvSpPr>
        <p:spPr/>
        <p:txBody>
          <a:bodyPr/>
          <a:lstStyle/>
          <a:p>
            <a:pPr marL="0" indent="0">
              <a:buNone/>
            </a:pPr>
            <a:r>
              <a:rPr lang="en-US" dirty="0" smtClean="0"/>
              <a:t>In looking at page 4 of the Template, what issues do you see coming up in terms of:</a:t>
            </a:r>
          </a:p>
          <a:p>
            <a:pPr marL="0" indent="0">
              <a:buNone/>
            </a:pPr>
            <a:endParaRPr lang="en-US" dirty="0" smtClean="0"/>
          </a:p>
          <a:p>
            <a:r>
              <a:rPr lang="en-US" dirty="0" smtClean="0"/>
              <a:t>Sources</a:t>
            </a:r>
          </a:p>
          <a:p>
            <a:r>
              <a:rPr lang="en-US" dirty="0" smtClean="0"/>
              <a:t>Common Core connections</a:t>
            </a:r>
            <a:endParaRPr lang="en-US" dirty="0"/>
          </a:p>
        </p:txBody>
      </p:sp>
      <p:pic>
        <p:nvPicPr>
          <p:cNvPr id="4" name="Picture 3" descr="slide-banner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7024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Plan Template</a:t>
            </a:r>
            <a:endParaRPr lang="en-US" dirty="0"/>
          </a:p>
        </p:txBody>
      </p:sp>
      <p:sp>
        <p:nvSpPr>
          <p:cNvPr id="3" name="Content Placeholder 2"/>
          <p:cNvSpPr>
            <a:spLocks noGrp="1"/>
          </p:cNvSpPr>
          <p:nvPr>
            <p:ph idx="1"/>
          </p:nvPr>
        </p:nvSpPr>
        <p:spPr/>
        <p:txBody>
          <a:bodyPr/>
          <a:lstStyle/>
          <a:p>
            <a:pPr marL="0" indent="0">
              <a:buNone/>
            </a:pPr>
            <a:r>
              <a:rPr lang="en-US" dirty="0" smtClean="0"/>
              <a:t>Turning now to p. 12, let’s see how your inquiry is shaping up….</a:t>
            </a:r>
            <a:endParaRPr lang="en-US" dirty="0"/>
          </a:p>
        </p:txBody>
      </p:sp>
      <p:pic>
        <p:nvPicPr>
          <p:cNvPr id="4" name="Picture 3" descr="slide-banner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336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pic>
        <p:nvPicPr>
          <p:cNvPr id="3" name="Picture 3" descr="slide-banner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62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a:xfrm>
            <a:off x="4138240" y="1856673"/>
            <a:ext cx="4548559" cy="3996962"/>
          </a:xfrm>
        </p:spPr>
        <p:txBody>
          <a:bodyPr>
            <a:normAutofit/>
          </a:bodyPr>
          <a:lstStyle/>
          <a:p>
            <a:pPr marL="0" indent="0">
              <a:buNone/>
            </a:pPr>
            <a:endParaRPr lang="en-US" b="1" dirty="0" smtClean="0"/>
          </a:p>
          <a:p>
            <a:pPr marL="0" indent="0">
              <a:buNone/>
            </a:pPr>
            <a:r>
              <a:rPr lang="en-US" b="1" dirty="0" smtClean="0"/>
              <a:t>S. G. Grant</a:t>
            </a:r>
          </a:p>
          <a:p>
            <a:pPr marL="0" indent="0">
              <a:buNone/>
            </a:pPr>
            <a:r>
              <a:rPr lang="en-US" sz="1800" dirty="0"/>
              <a:t>Professor of Social Studies Education</a:t>
            </a:r>
          </a:p>
          <a:p>
            <a:pPr marL="0" indent="0">
              <a:buNone/>
            </a:pPr>
            <a:r>
              <a:rPr lang="en-US" sz="1800" dirty="0"/>
              <a:t>Binghamton </a:t>
            </a:r>
            <a:r>
              <a:rPr lang="en-US" sz="1800" dirty="0" smtClean="0"/>
              <a:t>University</a:t>
            </a:r>
          </a:p>
          <a:p>
            <a:pPr marL="0" indent="0">
              <a:buNone/>
            </a:pPr>
            <a:r>
              <a:rPr lang="en-US" sz="1800" dirty="0" err="1" smtClean="0"/>
              <a:t>sggrant@binghamton.edu</a:t>
            </a:r>
            <a:endParaRPr lang="en-US" sz="1800" dirty="0"/>
          </a:p>
          <a:p>
            <a:pPr marL="0" indent="0">
              <a:buNone/>
            </a:pPr>
            <a:endParaRPr lang="en-US" sz="1800" dirty="0" smtClean="0"/>
          </a:p>
        </p:txBody>
      </p:sp>
      <p:pic>
        <p:nvPicPr>
          <p:cNvPr id="5" name="Picture 4"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pic>
        <p:nvPicPr>
          <p:cNvPr id="6" name="Picture 3" descr="slide-banner2.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flipH="1">
            <a:off x="803525" y="1856673"/>
            <a:ext cx="2428861" cy="1077218"/>
          </a:xfrm>
          <a:prstGeom prst="rect">
            <a:avLst/>
          </a:prstGeom>
          <a:noFill/>
        </p:spPr>
        <p:txBody>
          <a:bodyPr wrap="square" rtlCol="0">
            <a:spAutoFit/>
          </a:bodyPr>
          <a:lstStyle/>
          <a:p>
            <a:pPr algn="ctr"/>
            <a:r>
              <a:rPr lang="en-US" sz="3200" dirty="0" smtClean="0"/>
              <a:t>[Presenter photo]</a:t>
            </a:r>
            <a:endParaRPr lang="en-US" sz="3200" dirty="0"/>
          </a:p>
        </p:txBody>
      </p:sp>
      <p:pic>
        <p:nvPicPr>
          <p:cNvPr id="7" name="Picture 6" descr="Grant.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565" y="533400"/>
            <a:ext cx="3661442" cy="4956842"/>
          </a:xfrm>
          <a:prstGeom prst="rect">
            <a:avLst/>
          </a:prstGeom>
        </p:spPr>
      </p:pic>
    </p:spTree>
    <p:extLst>
      <p:ext uri="{BB962C8B-B14F-4D97-AF65-F5344CB8AC3E}">
        <p14:creationId xmlns:p14="http://schemas.microsoft.com/office/powerpoint/2010/main" val="23891354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3" descr="slide-banner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57200" y="1738475"/>
            <a:ext cx="8229600" cy="4823652"/>
          </a:xfrm>
          <a:prstGeom prst="rect">
            <a:avLst/>
          </a:prstGeom>
        </p:spPr>
        <p:txBody>
          <a:bodyPr wrap="square">
            <a:noAutofit/>
          </a:bodyPr>
          <a:lstStyle/>
          <a:p>
            <a:pPr algn="ctr"/>
            <a:r>
              <a:rPr lang="en-US" sz="3200" b="1" i="1" dirty="0" smtClean="0">
                <a:solidFill>
                  <a:srgbClr val="17375E"/>
                </a:solidFill>
              </a:rPr>
              <a:t>Thank you</a:t>
            </a:r>
            <a:br>
              <a:rPr lang="en-US" sz="3200" b="1" i="1" dirty="0" smtClean="0">
                <a:solidFill>
                  <a:srgbClr val="17375E"/>
                </a:solidFill>
              </a:rPr>
            </a:br>
            <a:r>
              <a:rPr lang="en-US" sz="3200" b="1" i="1" dirty="0" smtClean="0">
                <a:solidFill>
                  <a:srgbClr val="17375E"/>
                </a:solidFill>
              </a:rPr>
              <a:t>for participating in this webinar!</a:t>
            </a:r>
            <a:br>
              <a:rPr lang="en-US" sz="3200" b="1" i="1" dirty="0" smtClean="0">
                <a:solidFill>
                  <a:srgbClr val="17375E"/>
                </a:solidFill>
              </a:rPr>
            </a:br>
            <a:endParaRPr lang="en-US" sz="2400" b="1" dirty="0"/>
          </a:p>
          <a:p>
            <a:pPr algn="ctr"/>
            <a:r>
              <a:rPr lang="en-US" sz="2400" dirty="0"/>
              <a:t>Please take a moment to participate in </a:t>
            </a:r>
            <a:r>
              <a:rPr lang="en-US" sz="2400" dirty="0" smtClean="0"/>
              <a:t>this</a:t>
            </a:r>
          </a:p>
          <a:p>
            <a:pPr algn="ctr"/>
            <a:r>
              <a:rPr lang="en-US" sz="2400" dirty="0" smtClean="0">
                <a:hlinkClick r:id="rId4"/>
              </a:rPr>
              <a:t>brief </a:t>
            </a:r>
            <a:r>
              <a:rPr lang="en-US" sz="2400" dirty="0">
                <a:hlinkClick r:id="rId4"/>
              </a:rPr>
              <a:t>evaluation </a:t>
            </a:r>
            <a:endParaRPr lang="en-US" sz="2400" dirty="0" smtClean="0"/>
          </a:p>
          <a:p>
            <a:pPr algn="ctr"/>
            <a:r>
              <a:rPr lang="en-US" sz="2400" b="1" i="1" dirty="0" smtClean="0"/>
              <a:t>Your </a:t>
            </a:r>
            <a:r>
              <a:rPr lang="en-US" sz="2400" b="1" i="1" dirty="0"/>
              <a:t>feedback is important to us</a:t>
            </a:r>
            <a:r>
              <a:rPr lang="en-US" sz="2400" b="1" i="1" dirty="0" smtClean="0"/>
              <a:t>!</a:t>
            </a:r>
          </a:p>
          <a:p>
            <a:pPr algn="ctr"/>
            <a:endParaRPr lang="en-US" sz="2400" b="1" i="1" dirty="0"/>
          </a:p>
          <a:p>
            <a:pPr algn="ctr"/>
            <a:r>
              <a:rPr lang="en-US" sz="2400" dirty="0"/>
              <a:t>Register for our April 29th 6:30pm EDT webinar </a:t>
            </a:r>
            <a:endParaRPr lang="en-US" sz="2400" dirty="0" smtClean="0"/>
          </a:p>
          <a:p>
            <a:pPr algn="ctr"/>
            <a:r>
              <a:rPr lang="en-US" sz="2400" i="1" dirty="0" smtClean="0">
                <a:solidFill>
                  <a:srgbClr val="000000"/>
                </a:solidFill>
                <a:ea typeface="Calibri"/>
                <a:cs typeface="Calibri"/>
              </a:rPr>
              <a:t>Dimension </a:t>
            </a:r>
            <a:r>
              <a:rPr lang="en-US" sz="2400" i="1" dirty="0">
                <a:solidFill>
                  <a:srgbClr val="000000"/>
                </a:solidFill>
                <a:ea typeface="Calibri"/>
                <a:cs typeface="Calibri"/>
              </a:rPr>
              <a:t>3: Evaluating Sources and Using Evidence </a:t>
            </a:r>
            <a:r>
              <a:rPr lang="en-US" sz="2400" dirty="0"/>
              <a:t>led by Scott </a:t>
            </a:r>
            <a:r>
              <a:rPr lang="en-US" sz="2400" dirty="0" err="1"/>
              <a:t>Waring</a:t>
            </a:r>
            <a:r>
              <a:rPr lang="en-US" sz="2400" dirty="0"/>
              <a:t>, Ph.D. </a:t>
            </a:r>
            <a:r>
              <a:rPr lang="en-US" sz="2400" dirty="0" smtClean="0">
                <a:hlinkClick r:id="rId5"/>
              </a:rPr>
              <a:t>here</a:t>
            </a:r>
            <a:r>
              <a:rPr lang="en-US" sz="2400" dirty="0" smtClean="0"/>
              <a:t>   </a:t>
            </a:r>
            <a:r>
              <a:rPr lang="en-US" sz="2400" dirty="0"/>
              <a:t/>
            </a:r>
            <a:br>
              <a:rPr lang="en-US" sz="2400" dirty="0"/>
            </a:br>
            <a:endParaRPr lang="en-US" sz="2400" dirty="0"/>
          </a:p>
        </p:txBody>
      </p:sp>
    </p:spTree>
    <p:extLst>
      <p:ext uri="{BB962C8B-B14F-4D97-AF65-F5344CB8AC3E}">
        <p14:creationId xmlns:p14="http://schemas.microsoft.com/office/powerpoint/2010/main" val="11860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705" y="1104900"/>
            <a:ext cx="8229600" cy="990600"/>
          </a:xfrm>
        </p:spPr>
        <p:txBody>
          <a:bodyPr>
            <a:normAutofit fontScale="90000"/>
          </a:bodyPr>
          <a:lstStyle/>
          <a:p>
            <a:r>
              <a:rPr lang="en-US" b="1" dirty="0">
                <a:solidFill>
                  <a:srgbClr val="17375E"/>
                </a:solidFill>
                <a:ea typeface="Arial"/>
                <a:cs typeface="Arial"/>
                <a:sym typeface="Arial"/>
              </a:rPr>
              <a:t>Purpose:</a:t>
            </a:r>
            <a:br>
              <a:rPr lang="en-US" b="1" dirty="0">
                <a:solidFill>
                  <a:srgbClr val="17375E"/>
                </a:solidFill>
                <a:ea typeface="Arial"/>
                <a:cs typeface="Arial"/>
                <a:sym typeface="Arial"/>
              </a:rPr>
            </a:br>
            <a:endParaRPr lang="en-US" dirty="0"/>
          </a:p>
        </p:txBody>
      </p:sp>
      <p:sp>
        <p:nvSpPr>
          <p:cNvPr id="4" name="Content Placeholder 2"/>
          <p:cNvSpPr>
            <a:spLocks noGrp="1"/>
          </p:cNvSpPr>
          <p:nvPr>
            <p:ph idx="1"/>
          </p:nvPr>
        </p:nvSpPr>
        <p:spPr/>
        <p:txBody>
          <a:bodyPr>
            <a:normAutofit/>
          </a:bodyPr>
          <a:lstStyle/>
          <a:p>
            <a:pPr marL="0" marR="0" indent="0">
              <a:spcBef>
                <a:spcPts val="0"/>
              </a:spcBef>
              <a:spcAft>
                <a:spcPts val="0"/>
              </a:spcAft>
              <a:buNone/>
            </a:pPr>
            <a:r>
              <a:rPr lang="en-US" sz="3200" dirty="0" smtClean="0">
                <a:latin typeface="Garamond"/>
                <a:ea typeface="ＭＳ 明朝"/>
                <a:cs typeface="Times New Roman"/>
              </a:rPr>
              <a:t>As </a:t>
            </a:r>
            <a:r>
              <a:rPr lang="en-US" sz="3200" dirty="0">
                <a:latin typeface="Garamond"/>
                <a:ea typeface="ＭＳ 明朝"/>
                <a:cs typeface="Times New Roman"/>
              </a:rPr>
              <a:t>a result of participating in this Investigation, you will become familiar with:  </a:t>
            </a:r>
            <a:endParaRPr lang="en-US" sz="3200" dirty="0" smtClean="0">
              <a:latin typeface="Cambria"/>
              <a:ea typeface="ＭＳ 明朝"/>
              <a:cs typeface="Times New Roman"/>
            </a:endParaRPr>
          </a:p>
          <a:p>
            <a:pPr>
              <a:spcBef>
                <a:spcPts val="0"/>
              </a:spcBef>
              <a:buClrTx/>
              <a:buSzPct val="100000"/>
            </a:pPr>
            <a:r>
              <a:rPr lang="en-US" sz="3200" dirty="0">
                <a:latin typeface="Garamond"/>
                <a:ea typeface="ＭＳ 明朝"/>
                <a:cs typeface="Times New Roman"/>
              </a:rPr>
              <a:t>The importance of questions in framing a unit of study</a:t>
            </a:r>
            <a:endParaRPr lang="en-US" sz="3200" dirty="0">
              <a:latin typeface="Cambria"/>
              <a:ea typeface="ＭＳ 明朝"/>
              <a:cs typeface="Times New Roman"/>
            </a:endParaRPr>
          </a:p>
          <a:p>
            <a:pPr defTabSz="457200">
              <a:spcBef>
                <a:spcPts val="0"/>
              </a:spcBef>
              <a:buClrTx/>
              <a:buSzTx/>
              <a:defRPr/>
            </a:pPr>
            <a:r>
              <a:rPr lang="en-US" sz="3200" dirty="0" smtClean="0">
                <a:latin typeface="Garamond"/>
                <a:ea typeface="ＭＳ 明朝"/>
                <a:cs typeface="Times New Roman"/>
              </a:rPr>
              <a:t>The </a:t>
            </a:r>
            <a:r>
              <a:rPr lang="en-US" sz="3200" dirty="0">
                <a:latin typeface="Garamond"/>
                <a:ea typeface="ＭＳ 明朝"/>
                <a:cs typeface="Times New Roman"/>
              </a:rPr>
              <a:t>relationship between compelling and supporting questions</a:t>
            </a:r>
          </a:p>
          <a:p>
            <a:pPr defTabSz="457200">
              <a:spcBef>
                <a:spcPts val="0"/>
              </a:spcBef>
              <a:buClrTx/>
              <a:buSzTx/>
              <a:defRPr/>
            </a:pPr>
            <a:r>
              <a:rPr lang="en-US" sz="3200" dirty="0">
                <a:latin typeface="Garamond"/>
                <a:ea typeface="ＭＳ 明朝"/>
                <a:cs typeface="Times New Roman"/>
              </a:rPr>
              <a:t>The distinctive features of compelling and supporting questions</a:t>
            </a:r>
            <a:endParaRPr lang="en-US" sz="3200" dirty="0">
              <a:latin typeface="Cambria"/>
              <a:ea typeface="ＭＳ 明朝"/>
              <a:cs typeface="Times New Roman"/>
            </a:endParaRPr>
          </a:p>
          <a:p>
            <a:pPr>
              <a:spcBef>
                <a:spcPts val="0"/>
              </a:spcBef>
              <a:buNone/>
            </a:pPr>
            <a:endParaRPr lang="en-US" sz="3000" dirty="0" smtClean="0">
              <a:ea typeface="Arial"/>
              <a:cs typeface="Arial"/>
              <a:sym typeface="Arial"/>
            </a:endParaRPr>
          </a:p>
        </p:txBody>
      </p:sp>
      <p:pic>
        <p:nvPicPr>
          <p:cNvPr id="5" name="Picture 3" descr="slide-banner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031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Questions?</a:t>
            </a:r>
            <a:endParaRPr lang="en-US" dirty="0"/>
          </a:p>
        </p:txBody>
      </p:sp>
      <p:sp>
        <p:nvSpPr>
          <p:cNvPr id="3" name="Content Placeholder 2"/>
          <p:cNvSpPr>
            <a:spLocks noGrp="1"/>
          </p:cNvSpPr>
          <p:nvPr>
            <p:ph idx="1"/>
          </p:nvPr>
        </p:nvSpPr>
        <p:spPr>
          <a:xfrm>
            <a:off x="457200" y="1600200"/>
            <a:ext cx="8229600" cy="5257800"/>
          </a:xfrm>
        </p:spPr>
        <p:txBody>
          <a:bodyPr>
            <a:noAutofit/>
          </a:bodyPr>
          <a:lstStyle/>
          <a:p>
            <a:pPr>
              <a:lnSpc>
                <a:spcPct val="100000"/>
              </a:lnSpc>
              <a:spcBef>
                <a:spcPts val="900"/>
              </a:spcBef>
            </a:pPr>
            <a:r>
              <a:rPr lang="en-US" sz="1800" dirty="0" smtClean="0"/>
              <a:t>“By doubting we are led a question, by questioning we arrive at the truth.” </a:t>
            </a:r>
            <a:br>
              <a:rPr lang="en-US" sz="1800" dirty="0" smtClean="0"/>
            </a:br>
            <a:r>
              <a:rPr lang="en-US" sz="1800" b="1" i="1" dirty="0" smtClean="0">
                <a:solidFill>
                  <a:srgbClr val="205595"/>
                </a:solidFill>
              </a:rPr>
              <a:t>—Peter Abelard</a:t>
            </a:r>
          </a:p>
          <a:p>
            <a:pPr>
              <a:lnSpc>
                <a:spcPct val="100000"/>
              </a:lnSpc>
              <a:spcBef>
                <a:spcPts val="900"/>
              </a:spcBef>
            </a:pPr>
            <a:r>
              <a:rPr lang="en-US" sz="1800" dirty="0" smtClean="0"/>
              <a:t>“It is better to debate a question without settling it than to settle a question without debating it.” </a:t>
            </a:r>
            <a:r>
              <a:rPr lang="en-US" sz="1800" b="1" i="1" dirty="0">
                <a:solidFill>
                  <a:srgbClr val="205595"/>
                </a:solidFill>
              </a:rPr>
              <a:t>—Joseph </a:t>
            </a:r>
            <a:r>
              <a:rPr lang="en-US" sz="1800" b="1" i="1" dirty="0" err="1">
                <a:solidFill>
                  <a:srgbClr val="205595"/>
                </a:solidFill>
              </a:rPr>
              <a:t>Joubert</a:t>
            </a:r>
            <a:endParaRPr lang="en-US" sz="1800" b="1" i="1" dirty="0" smtClean="0">
              <a:solidFill>
                <a:srgbClr val="205595"/>
              </a:solidFill>
            </a:endParaRPr>
          </a:p>
          <a:p>
            <a:pPr>
              <a:lnSpc>
                <a:spcPct val="100000"/>
              </a:lnSpc>
              <a:spcBef>
                <a:spcPts val="900"/>
              </a:spcBef>
            </a:pPr>
            <a:r>
              <a:rPr lang="en-US" sz="1800" dirty="0" smtClean="0"/>
              <a:t>“We get wise by asking questions, and even it there are not answered, we get wise, for a well-packed question carries its answer on its back as a snail carries its shell.” </a:t>
            </a:r>
            <a:r>
              <a:rPr lang="en-US" sz="1800" b="1" i="1" dirty="0">
                <a:solidFill>
                  <a:srgbClr val="205595"/>
                </a:solidFill>
              </a:rPr>
              <a:t>—James Stephens</a:t>
            </a:r>
            <a:endParaRPr lang="en-US" sz="1800" b="1" i="1" dirty="0" smtClean="0">
              <a:solidFill>
                <a:srgbClr val="205595"/>
              </a:solidFill>
            </a:endParaRPr>
          </a:p>
          <a:p>
            <a:pPr>
              <a:lnSpc>
                <a:spcPct val="100000"/>
              </a:lnSpc>
              <a:spcBef>
                <a:spcPts val="900"/>
              </a:spcBef>
            </a:pPr>
            <a:r>
              <a:rPr lang="en-US" sz="1800" dirty="0" smtClean="0"/>
              <a:t>“It is not the answer that enlightens but the question.” </a:t>
            </a:r>
            <a:r>
              <a:rPr lang="en-US" sz="1800" b="1" i="1" dirty="0">
                <a:solidFill>
                  <a:srgbClr val="205595"/>
                </a:solidFill>
              </a:rPr>
              <a:t>—Eugene Ionesco</a:t>
            </a:r>
            <a:endParaRPr lang="en-US" sz="1800" b="1" i="1" dirty="0" smtClean="0">
              <a:solidFill>
                <a:srgbClr val="205595"/>
              </a:solidFill>
            </a:endParaRPr>
          </a:p>
          <a:p>
            <a:pPr>
              <a:lnSpc>
                <a:spcPct val="100000"/>
              </a:lnSpc>
              <a:spcBef>
                <a:spcPts val="900"/>
              </a:spcBef>
            </a:pPr>
            <a:r>
              <a:rPr lang="en-US" sz="1800" dirty="0" smtClean="0"/>
              <a:t>“If you do not know how to ask the right question, you discover nothing.” </a:t>
            </a:r>
            <a:br>
              <a:rPr lang="en-US" sz="1800" dirty="0" smtClean="0"/>
            </a:br>
            <a:r>
              <a:rPr lang="en-US" sz="1800" b="1" i="1" dirty="0" smtClean="0">
                <a:solidFill>
                  <a:srgbClr val="205595"/>
                </a:solidFill>
              </a:rPr>
              <a:t>—</a:t>
            </a:r>
            <a:r>
              <a:rPr lang="en-US" sz="1800" b="1" i="1" dirty="0">
                <a:solidFill>
                  <a:srgbClr val="205595"/>
                </a:solidFill>
              </a:rPr>
              <a:t>W. Edwards Deming</a:t>
            </a:r>
            <a:endParaRPr lang="en-US" sz="1800" b="1" i="1" dirty="0" smtClean="0">
              <a:solidFill>
                <a:srgbClr val="205595"/>
              </a:solidFill>
            </a:endParaRPr>
          </a:p>
          <a:p>
            <a:pPr>
              <a:lnSpc>
                <a:spcPct val="100000"/>
              </a:lnSpc>
              <a:spcBef>
                <a:spcPts val="900"/>
              </a:spcBef>
            </a:pPr>
            <a:r>
              <a:rPr lang="en-US" sz="1800" dirty="0" smtClean="0"/>
              <a:t>“One of the very important characteristics of a student is to question. Let the students ask questions.” </a:t>
            </a:r>
            <a:r>
              <a:rPr lang="en-US" sz="1800" b="1" i="1" dirty="0" smtClean="0">
                <a:solidFill>
                  <a:srgbClr val="205595"/>
                </a:solidFill>
              </a:rPr>
              <a:t>—A</a:t>
            </a:r>
            <a:r>
              <a:rPr lang="en-US" sz="1800" b="1" i="1" dirty="0">
                <a:solidFill>
                  <a:srgbClr val="205595"/>
                </a:solidFill>
              </a:rPr>
              <a:t>. P. J. Abdul </a:t>
            </a:r>
            <a:r>
              <a:rPr lang="en-US" sz="1800" b="1" i="1" dirty="0" err="1">
                <a:solidFill>
                  <a:srgbClr val="205595"/>
                </a:solidFill>
              </a:rPr>
              <a:t>Kalam</a:t>
            </a:r>
            <a:endParaRPr lang="en-US" sz="1800" b="1" i="1" dirty="0" smtClean="0">
              <a:solidFill>
                <a:srgbClr val="205595"/>
              </a:solidFill>
            </a:endParaRPr>
          </a:p>
          <a:p>
            <a:pPr>
              <a:lnSpc>
                <a:spcPct val="100000"/>
              </a:lnSpc>
              <a:spcBef>
                <a:spcPts val="900"/>
              </a:spcBef>
            </a:pPr>
            <a:r>
              <a:rPr lang="en-US" sz="1800" dirty="0" smtClean="0"/>
              <a:t>“The art and science of asking questions is the source of all knowledge.”</a:t>
            </a:r>
            <a:br>
              <a:rPr lang="en-US" sz="1800" dirty="0" smtClean="0"/>
            </a:br>
            <a:r>
              <a:rPr lang="en-US" sz="1800" b="1" i="1" dirty="0" smtClean="0">
                <a:solidFill>
                  <a:srgbClr val="205595"/>
                </a:solidFill>
              </a:rPr>
              <a:t>—</a:t>
            </a:r>
            <a:r>
              <a:rPr lang="en-US" sz="1800" b="1" i="1" dirty="0">
                <a:solidFill>
                  <a:srgbClr val="205595"/>
                </a:solidFill>
              </a:rPr>
              <a:t>Thomas Berger</a:t>
            </a:r>
          </a:p>
        </p:txBody>
      </p:sp>
      <p:sp>
        <p:nvSpPr>
          <p:cNvPr id="5" name="TextBox 4"/>
          <p:cNvSpPr txBox="1"/>
          <p:nvPr/>
        </p:nvSpPr>
        <p:spPr>
          <a:xfrm>
            <a:off x="5532685" y="7102832"/>
            <a:ext cx="184666" cy="369332"/>
          </a:xfrm>
          <a:prstGeom prst="rect">
            <a:avLst/>
          </a:prstGeom>
          <a:noFill/>
        </p:spPr>
        <p:txBody>
          <a:bodyPr wrap="none" rtlCol="0">
            <a:spAutoFit/>
          </a:bodyPr>
          <a:lstStyle/>
          <a:p>
            <a:endParaRPr lang="en-US" dirty="0"/>
          </a:p>
        </p:txBody>
      </p:sp>
      <p:sp>
        <p:nvSpPr>
          <p:cNvPr id="6" name="TextBox 5"/>
          <p:cNvSpPr txBox="1"/>
          <p:nvPr/>
        </p:nvSpPr>
        <p:spPr>
          <a:xfrm>
            <a:off x="4585455" y="5101125"/>
            <a:ext cx="184666" cy="369332"/>
          </a:xfrm>
          <a:prstGeom prst="rect">
            <a:avLst/>
          </a:prstGeom>
          <a:noFill/>
        </p:spPr>
        <p:txBody>
          <a:bodyPr wrap="none" rtlCol="0">
            <a:spAutoFit/>
          </a:bodyPr>
          <a:lstStyle/>
          <a:p>
            <a:endParaRPr lang="en-US" dirty="0"/>
          </a:p>
        </p:txBody>
      </p:sp>
      <p:pic>
        <p:nvPicPr>
          <p:cNvPr id="7" name="Picture 3" descr="slide-banner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3886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829521"/>
            <a:ext cx="9162045" cy="2303365"/>
          </a:xfrm>
          <a:prstGeom prst="rect">
            <a:avLst/>
          </a:prstGeom>
        </p:spPr>
      </p:pic>
      <p:sp>
        <p:nvSpPr>
          <p:cNvPr id="3" name="TextBox 2"/>
          <p:cNvSpPr txBox="1"/>
          <p:nvPr/>
        </p:nvSpPr>
        <p:spPr>
          <a:xfrm>
            <a:off x="465821" y="4636170"/>
            <a:ext cx="1966838" cy="1323439"/>
          </a:xfrm>
          <a:prstGeom prst="rect">
            <a:avLst/>
          </a:prstGeom>
          <a:noFill/>
        </p:spPr>
        <p:txBody>
          <a:bodyPr wrap="square" rtlCol="0">
            <a:spAutoFit/>
          </a:bodyPr>
          <a:lstStyle/>
          <a:p>
            <a:r>
              <a:rPr lang="en-US" sz="2000" dirty="0" smtClean="0">
                <a:latin typeface="+mj-lt"/>
                <a:cs typeface="Avenir Book"/>
              </a:rPr>
              <a:t>If students are  asked a </a:t>
            </a:r>
            <a:r>
              <a:rPr lang="en-US" sz="2000" b="1" dirty="0" smtClean="0">
                <a:solidFill>
                  <a:srgbClr val="205595"/>
                </a:solidFill>
                <a:latin typeface="+mj-lt"/>
                <a:cs typeface="Avenir Book"/>
              </a:rPr>
              <a:t>COMPELLING QUESTION …</a:t>
            </a:r>
            <a:endParaRPr lang="en-US" sz="2000" b="1" dirty="0">
              <a:solidFill>
                <a:srgbClr val="205595"/>
              </a:solidFill>
              <a:latin typeface="+mj-lt"/>
              <a:cs typeface="Avenir Book"/>
            </a:endParaRPr>
          </a:p>
        </p:txBody>
      </p:sp>
      <p:sp>
        <p:nvSpPr>
          <p:cNvPr id="7" name="TextBox 6"/>
          <p:cNvSpPr txBox="1"/>
          <p:nvPr/>
        </p:nvSpPr>
        <p:spPr>
          <a:xfrm>
            <a:off x="7035642" y="4636170"/>
            <a:ext cx="2108358" cy="1323439"/>
          </a:xfrm>
          <a:prstGeom prst="rect">
            <a:avLst/>
          </a:prstGeom>
          <a:noFill/>
        </p:spPr>
        <p:txBody>
          <a:bodyPr wrap="square" rtlCol="0">
            <a:spAutoFit/>
          </a:bodyPr>
          <a:lstStyle/>
          <a:p>
            <a:r>
              <a:rPr lang="en-US" sz="2000" dirty="0" smtClean="0">
                <a:latin typeface="+mj-lt"/>
                <a:cs typeface="Avenir Book"/>
              </a:rPr>
              <a:t>Students answer in the form of a </a:t>
            </a:r>
            <a:r>
              <a:rPr lang="en-US" sz="2000" b="1" dirty="0" smtClean="0">
                <a:latin typeface="+mj-lt"/>
                <a:cs typeface="Avenir Book"/>
              </a:rPr>
              <a:t>SUMMATIVE</a:t>
            </a:r>
          </a:p>
          <a:p>
            <a:r>
              <a:rPr lang="en-US" sz="2000" b="1" dirty="0" smtClean="0">
                <a:latin typeface="+mj-lt"/>
                <a:cs typeface="Avenir Book"/>
              </a:rPr>
              <a:t>ARGUMENT</a:t>
            </a:r>
            <a:endParaRPr lang="en-US" sz="2000" b="1" dirty="0">
              <a:latin typeface="+mj-lt"/>
              <a:cs typeface="Avenir Book"/>
            </a:endParaRPr>
          </a:p>
        </p:txBody>
      </p:sp>
      <p:sp>
        <p:nvSpPr>
          <p:cNvPr id="9" name="TextBox 8"/>
          <p:cNvSpPr txBox="1"/>
          <p:nvPr/>
        </p:nvSpPr>
        <p:spPr>
          <a:xfrm>
            <a:off x="2951949" y="4665197"/>
            <a:ext cx="3299207" cy="1323439"/>
          </a:xfrm>
          <a:prstGeom prst="rect">
            <a:avLst/>
          </a:prstGeom>
          <a:noFill/>
        </p:spPr>
        <p:txBody>
          <a:bodyPr wrap="square" rtlCol="0">
            <a:spAutoFit/>
          </a:bodyPr>
          <a:lstStyle/>
          <a:p>
            <a:pPr algn="ctr"/>
            <a:r>
              <a:rPr lang="en-US" sz="2000" dirty="0" smtClean="0">
                <a:latin typeface="+mj-lt"/>
                <a:cs typeface="Avenir Book"/>
              </a:rPr>
              <a:t>In the middle are the </a:t>
            </a:r>
            <a:r>
              <a:rPr lang="en-US" sz="2000" b="1" dirty="0" smtClean="0">
                <a:latin typeface="+mj-lt"/>
                <a:cs typeface="Avenir Book"/>
              </a:rPr>
              <a:t>SUPPORTING QUESTIONS</a:t>
            </a:r>
            <a:r>
              <a:rPr lang="en-US" sz="2000" dirty="0" smtClean="0">
                <a:latin typeface="+mj-lt"/>
                <a:cs typeface="Avenir Book"/>
              </a:rPr>
              <a:t>, </a:t>
            </a:r>
            <a:r>
              <a:rPr lang="en-US" sz="2000" b="1" dirty="0" smtClean="0">
                <a:latin typeface="+mj-lt"/>
                <a:cs typeface="Avenir Book"/>
              </a:rPr>
              <a:t>FORMATIVE TASKS</a:t>
            </a:r>
            <a:r>
              <a:rPr lang="en-US" sz="2000" dirty="0" smtClean="0">
                <a:latin typeface="+mj-lt"/>
                <a:cs typeface="Avenir Book"/>
              </a:rPr>
              <a:t>, and </a:t>
            </a:r>
            <a:r>
              <a:rPr lang="en-US" sz="2000" b="1" dirty="0" smtClean="0">
                <a:latin typeface="+mj-lt"/>
                <a:cs typeface="Avenir Book"/>
              </a:rPr>
              <a:t>SOURCES</a:t>
            </a:r>
          </a:p>
        </p:txBody>
      </p:sp>
      <p:cxnSp>
        <p:nvCxnSpPr>
          <p:cNvPr id="10" name="Straight Arrow Connector 9"/>
          <p:cNvCxnSpPr/>
          <p:nvPr/>
        </p:nvCxnSpPr>
        <p:spPr>
          <a:xfrm>
            <a:off x="2578213" y="4528550"/>
            <a:ext cx="4413232" cy="0"/>
          </a:xfrm>
          <a:prstGeom prst="straightConnector1">
            <a:avLst/>
          </a:prstGeom>
          <a:ln w="38100" cmpd="sng">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53174" y="1829521"/>
            <a:ext cx="2325039" cy="4433889"/>
          </a:xfrm>
          <a:prstGeom prst="rect">
            <a:avLst/>
          </a:prstGeom>
          <a:noFill/>
          <a:ln w="38100" cmpd="sng">
            <a:solidFill>
              <a:srgbClr val="4F81BD"/>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p:cNvSpPr txBox="1"/>
          <p:nvPr/>
        </p:nvSpPr>
        <p:spPr>
          <a:xfrm>
            <a:off x="-2260436" y="6414076"/>
            <a:ext cx="184666" cy="369332"/>
          </a:xfrm>
          <a:prstGeom prst="rect">
            <a:avLst/>
          </a:prstGeom>
          <a:noFill/>
        </p:spPr>
        <p:txBody>
          <a:bodyPr wrap="none" rtlCol="0">
            <a:spAutoFit/>
          </a:bodyPr>
          <a:lstStyle/>
          <a:p>
            <a:endParaRPr lang="en-US" dirty="0"/>
          </a:p>
        </p:txBody>
      </p:sp>
      <p:sp>
        <p:nvSpPr>
          <p:cNvPr id="11" name="Title 1"/>
          <p:cNvSpPr txBox="1">
            <a:spLocks/>
          </p:cNvSpPr>
          <p:nvPr/>
        </p:nvSpPr>
        <p:spPr>
          <a:xfrm>
            <a:off x="457200" y="594360"/>
            <a:ext cx="8229600" cy="1143000"/>
          </a:xfrm>
          <a:prstGeom prst="rect">
            <a:avLst/>
          </a:prstGeom>
        </p:spPr>
        <p:txBody>
          <a:bodyPr>
            <a:normAutofit/>
          </a:bodyPr>
          <a:lstStyle>
            <a:lvl1pPr algn="ctr" defTabSz="457200" rtl="0" eaLnBrk="1" latinLnBrk="0" hangingPunct="1">
              <a:spcBef>
                <a:spcPct val="0"/>
              </a:spcBef>
              <a:buNone/>
              <a:defRPr sz="4400" b="1" kern="1200">
                <a:solidFill>
                  <a:srgbClr val="205595"/>
                </a:solidFill>
                <a:latin typeface="+mj-lt"/>
                <a:ea typeface="+mj-ea"/>
                <a:cs typeface="+mj-cs"/>
              </a:defRPr>
            </a:lvl1pPr>
          </a:lstStyle>
          <a:p>
            <a:r>
              <a:rPr lang="en-US" dirty="0" smtClean="0"/>
              <a:t>IDM Follows C3 Inquiry Arc</a:t>
            </a:r>
            <a:endParaRPr lang="en-US" dirty="0"/>
          </a:p>
        </p:txBody>
      </p:sp>
      <p:pic>
        <p:nvPicPr>
          <p:cNvPr id="12" name="Picture 3" descr="slide-banner2.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9665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Compelling Questions</a:t>
            </a:r>
            <a:endParaRPr lang="en-US" dirty="0"/>
          </a:p>
        </p:txBody>
      </p:sp>
      <p:sp>
        <p:nvSpPr>
          <p:cNvPr id="3" name="Content Placeholder 2"/>
          <p:cNvSpPr>
            <a:spLocks noGrp="1"/>
          </p:cNvSpPr>
          <p:nvPr>
            <p:ph idx="1"/>
          </p:nvPr>
        </p:nvSpPr>
        <p:spPr/>
        <p:txBody>
          <a:bodyPr/>
          <a:lstStyle/>
          <a:p>
            <a:pPr marL="0" indent="0">
              <a:buNone/>
            </a:pPr>
            <a:r>
              <a:rPr lang="en-US" b="1" dirty="0" smtClean="0"/>
              <a:t>Characteristics of compelling questions:</a:t>
            </a:r>
          </a:p>
          <a:p>
            <a:r>
              <a:rPr lang="en-US" dirty="0" smtClean="0"/>
              <a:t>Set the opening frame for an inquiry</a:t>
            </a:r>
          </a:p>
          <a:p>
            <a:r>
              <a:rPr lang="en-US" dirty="0" smtClean="0"/>
              <a:t>Express the intellectual rigor and student relevance of an inquiry</a:t>
            </a:r>
          </a:p>
          <a:p>
            <a:r>
              <a:rPr lang="en-US" dirty="0" smtClean="0"/>
              <a:t>Set up the summative performance task</a:t>
            </a:r>
            <a:endParaRPr lang="en-US" dirty="0"/>
          </a:p>
        </p:txBody>
      </p:sp>
      <p:pic>
        <p:nvPicPr>
          <p:cNvPr id="4" name="Picture 3" descr="slide-banner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408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Crafting Compelling Questions</a:t>
            </a:r>
            <a:endParaRPr lang="en-US" dirty="0"/>
          </a:p>
        </p:txBody>
      </p:sp>
      <p:sp>
        <p:nvSpPr>
          <p:cNvPr id="3" name="Content Placeholder 2"/>
          <p:cNvSpPr>
            <a:spLocks noGrp="1"/>
          </p:cNvSpPr>
          <p:nvPr>
            <p:ph idx="1"/>
          </p:nvPr>
        </p:nvSpPr>
        <p:spPr/>
        <p:txBody>
          <a:bodyPr/>
          <a:lstStyle/>
          <a:p>
            <a:r>
              <a:rPr lang="en-US" dirty="0" smtClean="0"/>
              <a:t>Intellectually rigorous</a:t>
            </a:r>
            <a:endParaRPr lang="en-US" dirty="0"/>
          </a:p>
          <a:p>
            <a:r>
              <a:rPr lang="en-US" dirty="0" smtClean="0"/>
              <a:t>Relevant to students</a:t>
            </a:r>
            <a:endParaRPr lang="en-US" dirty="0"/>
          </a:p>
          <a:p>
            <a:endParaRPr lang="en-US" dirty="0"/>
          </a:p>
        </p:txBody>
      </p:sp>
      <p:pic>
        <p:nvPicPr>
          <p:cNvPr id="4" name="Picture 3" descr="slide-banner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627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Intellectually rigorous </a:t>
            </a:r>
            <a:endParaRPr lang="en-US" dirty="0"/>
          </a:p>
        </p:txBody>
      </p:sp>
      <p:sp>
        <p:nvSpPr>
          <p:cNvPr id="3" name="Content Placeholder 2"/>
          <p:cNvSpPr>
            <a:spLocks noGrp="1"/>
          </p:cNvSpPr>
          <p:nvPr>
            <p:ph idx="1"/>
          </p:nvPr>
        </p:nvSpPr>
        <p:spPr/>
        <p:txBody>
          <a:bodyPr/>
          <a:lstStyle/>
          <a:p>
            <a:pPr marL="0" indent="0">
              <a:buNone/>
            </a:pPr>
            <a:r>
              <a:rPr lang="en-US" b="1" dirty="0" smtClean="0"/>
              <a:t>A compelling question:</a:t>
            </a:r>
          </a:p>
          <a:p>
            <a:r>
              <a:rPr lang="en-US" dirty="0" smtClean="0"/>
              <a:t>Reflects </a:t>
            </a:r>
            <a:r>
              <a:rPr lang="en-US" dirty="0"/>
              <a:t>an enduring issue, concern, or debate in the field</a:t>
            </a:r>
          </a:p>
          <a:p>
            <a:r>
              <a:rPr lang="en-US" dirty="0"/>
              <a:t>Demands the use of multiple disciplinary </a:t>
            </a:r>
            <a:r>
              <a:rPr lang="en-US" dirty="0" smtClean="0"/>
              <a:t>lenses and perspectives</a:t>
            </a:r>
            <a:endParaRPr lang="en-US" dirty="0"/>
          </a:p>
          <a:p>
            <a:endParaRPr lang="en-US" dirty="0"/>
          </a:p>
        </p:txBody>
      </p:sp>
      <p:pic>
        <p:nvPicPr>
          <p:cNvPr id="4" name="Picture 3" descr="slide-banner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937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to students</a:t>
            </a:r>
            <a:endParaRPr lang="en-US" dirty="0"/>
          </a:p>
        </p:txBody>
      </p:sp>
      <p:sp>
        <p:nvSpPr>
          <p:cNvPr id="3" name="Content Placeholder 2"/>
          <p:cNvSpPr>
            <a:spLocks noGrp="1"/>
          </p:cNvSpPr>
          <p:nvPr>
            <p:ph idx="1"/>
          </p:nvPr>
        </p:nvSpPr>
        <p:spPr/>
        <p:txBody>
          <a:bodyPr/>
          <a:lstStyle/>
          <a:p>
            <a:pPr marL="0" indent="0">
              <a:buNone/>
            </a:pPr>
            <a:r>
              <a:rPr lang="en-US" b="1" dirty="0" smtClean="0"/>
              <a:t>A compelling question: </a:t>
            </a:r>
          </a:p>
          <a:p>
            <a:r>
              <a:rPr lang="en-US" dirty="0" smtClean="0"/>
              <a:t>Reflects one or more qualities </a:t>
            </a:r>
            <a:r>
              <a:rPr lang="en-US" dirty="0"/>
              <a:t>or </a:t>
            </a:r>
            <a:r>
              <a:rPr lang="en-US" dirty="0" smtClean="0"/>
              <a:t>conditions </a:t>
            </a:r>
            <a:r>
              <a:rPr lang="en-US" dirty="0"/>
              <a:t>that we know children care about</a:t>
            </a:r>
          </a:p>
          <a:p>
            <a:r>
              <a:rPr lang="en-US" dirty="0"/>
              <a:t>Honors and respects children’s intellectual efforts</a:t>
            </a:r>
          </a:p>
          <a:p>
            <a:endParaRPr lang="en-US" dirty="0"/>
          </a:p>
        </p:txBody>
      </p:sp>
      <p:pic>
        <p:nvPicPr>
          <p:cNvPr id="4" name="Picture 3" descr="slide-banner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81833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NCSS Investigation_Grant">
  <a:themeElements>
    <a:clrScheme name="Custom 9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NCSS Investigation_Grant.potx</Template>
  <TotalTime>1425</TotalTime>
  <Words>2448</Words>
  <Application>Microsoft Macintosh PowerPoint</Application>
  <PresentationFormat>On-screen Show (4:3)</PresentationFormat>
  <Paragraphs>249</Paragraphs>
  <Slides>20</Slides>
  <Notes>20</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NCSS Investigation_Grant</vt:lpstr>
      <vt:lpstr>Office Theme</vt:lpstr>
      <vt:lpstr>Clarity</vt:lpstr>
      <vt:lpstr>   Developing Questions And planning Inquiries </vt:lpstr>
      <vt:lpstr>Welcome!</vt:lpstr>
      <vt:lpstr>Purpose: </vt:lpstr>
      <vt:lpstr>Why Questions?</vt:lpstr>
      <vt:lpstr>PowerPoint Presentation</vt:lpstr>
      <vt:lpstr>Compelling Questions</vt:lpstr>
      <vt:lpstr>Crafting Compelling Questions</vt:lpstr>
      <vt:lpstr>Intellectually rigorous </vt:lpstr>
      <vt:lpstr>Relevant to students</vt:lpstr>
      <vt:lpstr>What do kids care about?</vt:lpstr>
      <vt:lpstr>Compelling…or not so compelling?</vt:lpstr>
      <vt:lpstr>Your task</vt:lpstr>
      <vt:lpstr>Supporting Questions</vt:lpstr>
      <vt:lpstr>Did Reconstruction Really Free African Americans?</vt:lpstr>
      <vt:lpstr>Your turn</vt:lpstr>
      <vt:lpstr>How did you do?</vt:lpstr>
      <vt:lpstr>Lesson Plan Template</vt:lpstr>
      <vt:lpstr>Lesson Plan Template</vt:lpstr>
      <vt:lpstr>Moving forward</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CIS Admin</dc:creator>
  <cp:lastModifiedBy>Ana Post</cp:lastModifiedBy>
  <cp:revision>75</cp:revision>
  <cp:lastPrinted>2015-03-10T18:03:07Z</cp:lastPrinted>
  <dcterms:created xsi:type="dcterms:W3CDTF">2014-12-22T22:26:10Z</dcterms:created>
  <dcterms:modified xsi:type="dcterms:W3CDTF">2015-04-24T18:45:19Z</dcterms:modified>
</cp:coreProperties>
</file>