
<file path=[Content_Types].xml><?xml version="1.0" encoding="utf-8"?>
<Types xmlns="http://schemas.openxmlformats.org/package/2006/content-types"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2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23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48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  <p:sldId id="277" r:id="rId26"/>
    <p:sldId id="278" r:id="rId27"/>
    <p:sldId id="279" r:id="rId28"/>
    <p:sldId id="280" r:id="rId29"/>
    <p:sldId id="281" r:id="rId30"/>
  </p:sldIdLst>
  <p:sldSz cy="68580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GoogleSlidesCustomDataVersion2">
      <go:slidesCustomData xmlns:go="http://customooxmlschemas.google.com/" r:id="rId31" roundtripDataSignature="AMtx7mgD88Nqmcg41KLSemEiiOy1N8IkH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6.xml"/><Relationship Id="rId22" Type="http://schemas.openxmlformats.org/officeDocument/2006/relationships/slide" Target="slides/slide18.xml"/><Relationship Id="rId21" Type="http://schemas.openxmlformats.org/officeDocument/2006/relationships/slide" Target="slides/slide17.xml"/><Relationship Id="rId24" Type="http://schemas.openxmlformats.org/officeDocument/2006/relationships/slide" Target="slides/slide20.xml"/><Relationship Id="rId23" Type="http://schemas.openxmlformats.org/officeDocument/2006/relationships/slide" Target="slides/slide19.xml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26" Type="http://schemas.openxmlformats.org/officeDocument/2006/relationships/slide" Target="slides/slide22.xml"/><Relationship Id="rId25" Type="http://schemas.openxmlformats.org/officeDocument/2006/relationships/slide" Target="slides/slide21.xml"/><Relationship Id="rId28" Type="http://schemas.openxmlformats.org/officeDocument/2006/relationships/slide" Target="slides/slide24.xml"/><Relationship Id="rId27" Type="http://schemas.openxmlformats.org/officeDocument/2006/relationships/slide" Target="slides/slide23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29" Type="http://schemas.openxmlformats.org/officeDocument/2006/relationships/slide" Target="slides/slide25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31" Type="http://customschemas.google.com/relationships/presentationmetadata" Target="metadata"/><Relationship Id="rId30" Type="http://schemas.openxmlformats.org/officeDocument/2006/relationships/slide" Target="slides/slide26.xml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19" Type="http://schemas.openxmlformats.org/officeDocument/2006/relationships/slide" Target="slides/slide15.xml"/><Relationship Id="rId18" Type="http://schemas.openxmlformats.org/officeDocument/2006/relationships/slide" Target="slides/slide1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13" name="Google Shape;113;p1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8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g2c03ebedcb8_0_1129:notes"/>
          <p:cNvSpPr/>
          <p:nvPr>
            <p:ph idx="2" type="sldImg"/>
          </p:nvPr>
        </p:nvSpPr>
        <p:spPr>
          <a:xfrm>
            <a:off x="11433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0" name="Google Shape;200;g2c03ebedcb8_0_11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6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g2c03ebedcb8_0_77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208" name="Google Shape;208;g2c03ebedcb8_0_77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6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268" name="Google Shape;268;p4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2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Google Shape;293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294" name="Google Shape;294;p5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5" name="Shape 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Google Shape;316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317" name="Google Shape;317;p8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7" name="Shape 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Google Shape;328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329" name="Google Shape;329;p9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7" name="Shape 3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" name="Google Shape;338;p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339" name="Google Shape;339;p14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7" name="Shape 3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" name="Google Shape;348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349" name="Google Shape;349;p10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7" name="Shape 3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" name="Google Shape;358;p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359" name="Google Shape;359;p1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4" name="Shape 3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5" name="Google Shape;385;p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386" name="Google Shape;386;p12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23" name="Google Shape;123;p2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95" name="Shape 3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6" name="Google Shape;396;g2c03ebedcb8_0_1158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97" name="Google Shape;397;g2c03ebedcb8_0_1158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05" name="Shape 4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6" name="Google Shape;406;g2c03ebedcb8_0_1171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407" name="Google Shape;407;g2c03ebedcb8_0_1171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15" name="Shape 4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6" name="Google Shape;416;g2c03ebedcb8_0_1204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417" name="Google Shape;417;g2c03ebedcb8_0_1204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25" name="Shape 4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6" name="Google Shape;426;g2c03ebedcb8_0_1181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427" name="Google Shape;427;g2c03ebedcb8_0_1181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36" name="Shape 4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7" name="Google Shape;437;g2c03ebedcb8_0_1214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438" name="Google Shape;438;g2c03ebedcb8_0_1214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47" name="Shape 4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8" name="Google Shape;448;g2c03ebedcb8_0_1191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449" name="Google Shape;449;g2c03ebedcb8_0_1191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58" name="Shape 4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9" name="Google Shape;459;p1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460" name="Google Shape;460;p15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g2c03ebedcb8_0_736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33" name="Google Shape;133;g2c03ebedcb8_0_736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g2c03ebedcb8_0_746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43" name="Google Shape;143;g2c03ebedcb8_0_746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g2c03ebedcb8_0_761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55" name="Google Shape;155;g2c03ebedcb8_0_761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g2c03ebedcb8_0_836:notes"/>
          <p:cNvSpPr/>
          <p:nvPr>
            <p:ph idx="2" type="sldImg"/>
          </p:nvPr>
        </p:nvSpPr>
        <p:spPr>
          <a:xfrm>
            <a:off x="11433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6" name="Google Shape;166;g2c03ebedcb8_0_83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g2c03ebedcb8_0_978:notes"/>
          <p:cNvSpPr/>
          <p:nvPr>
            <p:ph idx="2" type="sldImg"/>
          </p:nvPr>
        </p:nvSpPr>
        <p:spPr>
          <a:xfrm>
            <a:off x="11433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6" name="Google Shape;176;g2c03ebedcb8_0_97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g2c03ebedcb8_0_1138:notes"/>
          <p:cNvSpPr/>
          <p:nvPr>
            <p:ph idx="2" type="sldImg"/>
          </p:nvPr>
        </p:nvSpPr>
        <p:spPr>
          <a:xfrm>
            <a:off x="11433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4" name="Google Shape;184;g2c03ebedcb8_0_113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0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g2c03ebedcb8_0_1147:notes"/>
          <p:cNvSpPr/>
          <p:nvPr>
            <p:ph idx="2" type="sldImg"/>
          </p:nvPr>
        </p:nvSpPr>
        <p:spPr>
          <a:xfrm>
            <a:off x="11433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2" name="Google Shape;192;g2c03ebedcb8_0_114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3.png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8"/>
          <p:cNvSpPr txBox="1"/>
          <p:nvPr>
            <p:ph type="ctrTitle"/>
          </p:nvPr>
        </p:nvSpPr>
        <p:spPr>
          <a:xfrm>
            <a:off x="685800" y="1122363"/>
            <a:ext cx="77724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18"/>
          <p:cNvSpPr txBox="1"/>
          <p:nvPr>
            <p:ph idx="1" type="subTitle"/>
          </p:nvPr>
        </p:nvSpPr>
        <p:spPr>
          <a:xfrm>
            <a:off x="1143000" y="3602038"/>
            <a:ext cx="6858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18" name="Google Shape;18;p18"/>
          <p:cNvSpPr txBox="1"/>
          <p:nvPr>
            <p:ph idx="10" type="dt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18"/>
          <p:cNvSpPr txBox="1"/>
          <p:nvPr>
            <p:ph idx="11" type="ftr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18"/>
          <p:cNvSpPr txBox="1"/>
          <p:nvPr>
            <p:ph idx="12" type="sldNum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29"/>
          <p:cNvSpPr txBox="1"/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4" name="Google Shape;74;p29"/>
          <p:cNvSpPr txBox="1"/>
          <p:nvPr>
            <p:ph idx="1" type="body"/>
          </p:nvPr>
        </p:nvSpPr>
        <p:spPr>
          <a:xfrm rot="5400000">
            <a:off x="2396331" y="57944"/>
            <a:ext cx="4351338" cy="7886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5" name="Google Shape;75;p29"/>
          <p:cNvSpPr txBox="1"/>
          <p:nvPr>
            <p:ph idx="10" type="dt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29"/>
          <p:cNvSpPr txBox="1"/>
          <p:nvPr>
            <p:ph idx="11" type="ftr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7" name="Google Shape;77;p29"/>
          <p:cNvSpPr txBox="1"/>
          <p:nvPr>
            <p:ph idx="12" type="sldNum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30"/>
          <p:cNvSpPr txBox="1"/>
          <p:nvPr>
            <p:ph type="title"/>
          </p:nvPr>
        </p:nvSpPr>
        <p:spPr>
          <a:xfrm rot="5400000">
            <a:off x="4623594" y="2285207"/>
            <a:ext cx="5811838" cy="197167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0" name="Google Shape;80;p30"/>
          <p:cNvSpPr txBox="1"/>
          <p:nvPr>
            <p:ph idx="1" type="body"/>
          </p:nvPr>
        </p:nvSpPr>
        <p:spPr>
          <a:xfrm rot="5400000">
            <a:off x="623094" y="370681"/>
            <a:ext cx="5811838" cy="58007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1" name="Google Shape;81;p30"/>
          <p:cNvSpPr txBox="1"/>
          <p:nvPr>
            <p:ph idx="10" type="dt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2" name="Google Shape;82;p30"/>
          <p:cNvSpPr txBox="1"/>
          <p:nvPr>
            <p:ph idx="11" type="ftr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3" name="Google Shape;83;p30"/>
          <p:cNvSpPr txBox="1"/>
          <p:nvPr>
            <p:ph idx="12" type="sldNum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 1">
  <p:cSld name="SECTION_TITLE_AND_DESCRIPTION_1"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5" name="Google Shape;85;g2c03ebedcb8_0_726"/>
          <p:cNvPicPr preferRelativeResize="0"/>
          <p:nvPr/>
        </p:nvPicPr>
        <p:blipFill rotWithShape="1">
          <a:blip r:embed="rId2">
            <a:alphaModFix amt="72000"/>
          </a:blip>
          <a:srcRect b="12495" l="0" r="0" t="12502"/>
          <a:stretch/>
        </p:blipFill>
        <p:spPr>
          <a:xfrm>
            <a:off x="1" y="-67"/>
            <a:ext cx="4570883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86" name="Google Shape;86;g2c03ebedcb8_0_726"/>
          <p:cNvSpPr/>
          <p:nvPr/>
        </p:nvSpPr>
        <p:spPr>
          <a:xfrm>
            <a:off x="1088" y="-67"/>
            <a:ext cx="4568700" cy="6858000"/>
          </a:xfrm>
          <a:prstGeom prst="rect">
            <a:avLst/>
          </a:prstGeom>
          <a:solidFill>
            <a:srgbClr val="178D7D">
              <a:alpha val="6808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87" name="Google Shape;87;g2c03ebedcb8_0_726"/>
          <p:cNvGrpSpPr/>
          <p:nvPr/>
        </p:nvGrpSpPr>
        <p:grpSpPr>
          <a:xfrm>
            <a:off x="830392" y="1588427"/>
            <a:ext cx="745763" cy="61102"/>
            <a:chOff x="4580561" y="2589004"/>
            <a:chExt cx="1064464" cy="25200"/>
          </a:xfrm>
        </p:grpSpPr>
        <p:sp>
          <p:nvSpPr>
            <p:cNvPr id="88" name="Google Shape;88;g2c03ebedcb8_0_726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" name="Google Shape;89;g2c03ebedcb8_0_726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90" name="Google Shape;90;g2c03ebedcb8_0_726"/>
          <p:cNvSpPr txBox="1"/>
          <p:nvPr>
            <p:ph type="title"/>
          </p:nvPr>
        </p:nvSpPr>
        <p:spPr>
          <a:xfrm>
            <a:off x="730000" y="1758200"/>
            <a:ext cx="3300900" cy="22497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None/>
              <a:defRPr sz="3000">
                <a:solidFill>
                  <a:srgbClr val="FFFFFF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None/>
              <a:defRPr sz="3000">
                <a:solidFill>
                  <a:srgbClr val="FFFFFF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None/>
              <a:defRPr sz="3000">
                <a:solidFill>
                  <a:srgbClr val="FFFFFF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None/>
              <a:defRPr sz="3000">
                <a:solidFill>
                  <a:srgbClr val="FFFFFF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None/>
              <a:defRPr sz="3000">
                <a:solidFill>
                  <a:srgbClr val="FFFFFF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None/>
              <a:defRPr sz="3000">
                <a:solidFill>
                  <a:srgbClr val="FFFFFF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None/>
              <a:defRPr sz="3000">
                <a:solidFill>
                  <a:srgbClr val="FFFFFF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None/>
              <a:defRPr sz="3000">
                <a:solidFill>
                  <a:srgbClr val="FFFFFF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None/>
              <a:defRPr sz="3000">
                <a:solidFill>
                  <a:srgbClr val="FFFFFF"/>
                </a:solidFill>
              </a:defRPr>
            </a:lvl9pPr>
          </a:lstStyle>
          <a:p/>
        </p:txBody>
      </p:sp>
      <p:sp>
        <p:nvSpPr>
          <p:cNvPr id="91" name="Google Shape;91;g2c03ebedcb8_0_726"/>
          <p:cNvSpPr txBox="1"/>
          <p:nvPr>
            <p:ph idx="1" type="subTitle"/>
          </p:nvPr>
        </p:nvSpPr>
        <p:spPr>
          <a:xfrm>
            <a:off x="724950" y="4215367"/>
            <a:ext cx="3300900" cy="10119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>
            <a:lvl1pPr lvl="0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 sz="1600">
                <a:solidFill>
                  <a:srgbClr val="FFFFFF"/>
                </a:solidFill>
              </a:defRPr>
            </a:lvl1pPr>
            <a:lvl2pPr lvl="1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 sz="1600">
                <a:solidFill>
                  <a:srgbClr val="FFFFFF"/>
                </a:solidFill>
              </a:defRPr>
            </a:lvl2pPr>
            <a:lvl3pPr lvl="2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 sz="1600">
                <a:solidFill>
                  <a:srgbClr val="FFFFFF"/>
                </a:solidFill>
              </a:defRPr>
            </a:lvl3pPr>
            <a:lvl4pPr lvl="3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 sz="1600">
                <a:solidFill>
                  <a:srgbClr val="FFFFFF"/>
                </a:solidFill>
              </a:defRPr>
            </a:lvl4pPr>
            <a:lvl5pPr lvl="4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 sz="1600">
                <a:solidFill>
                  <a:srgbClr val="FFFFFF"/>
                </a:solidFill>
              </a:defRPr>
            </a:lvl5pPr>
            <a:lvl6pPr lvl="5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 sz="1600">
                <a:solidFill>
                  <a:srgbClr val="FFFFFF"/>
                </a:solidFill>
              </a:defRPr>
            </a:lvl6pPr>
            <a:lvl7pPr lvl="6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 sz="1600">
                <a:solidFill>
                  <a:srgbClr val="FFFFFF"/>
                </a:solidFill>
              </a:defRPr>
            </a:lvl7pPr>
            <a:lvl8pPr lvl="7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 sz="1600">
                <a:solidFill>
                  <a:srgbClr val="FFFFFF"/>
                </a:solidFill>
              </a:defRPr>
            </a:lvl8pPr>
            <a:lvl9pPr lvl="8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 sz="1600">
                <a:solidFill>
                  <a:srgbClr val="FFFFFF"/>
                </a:solidFill>
              </a:defRPr>
            </a:lvl9pPr>
          </a:lstStyle>
          <a:p/>
        </p:txBody>
      </p:sp>
      <p:sp>
        <p:nvSpPr>
          <p:cNvPr id="92" name="Google Shape;92;g2c03ebedcb8_0_726"/>
          <p:cNvSpPr txBox="1"/>
          <p:nvPr>
            <p:ph idx="2" type="body"/>
          </p:nvPr>
        </p:nvSpPr>
        <p:spPr>
          <a:xfrm>
            <a:off x="5174225" y="1803500"/>
            <a:ext cx="3374400" cy="40341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rtl="0">
              <a:spcBef>
                <a:spcPts val="1000"/>
              </a:spcBef>
              <a:spcAft>
                <a:spcPts val="0"/>
              </a:spcAft>
              <a:buSzPts val="2800"/>
              <a:buChar char="•"/>
              <a:defRPr/>
            </a:lvl1pPr>
            <a:lvl2pPr indent="-381000" lvl="1" marL="914400" rtl="0">
              <a:spcBef>
                <a:spcPts val="500"/>
              </a:spcBef>
              <a:spcAft>
                <a:spcPts val="0"/>
              </a:spcAft>
              <a:buSzPts val="2400"/>
              <a:buChar char="•"/>
              <a:defRPr/>
            </a:lvl2pPr>
            <a:lvl3pPr indent="-355600" lvl="2" marL="1371600" rtl="0">
              <a:spcBef>
                <a:spcPts val="500"/>
              </a:spcBef>
              <a:spcAft>
                <a:spcPts val="0"/>
              </a:spcAft>
              <a:buSzPts val="2000"/>
              <a:buChar char="•"/>
              <a:defRPr/>
            </a:lvl3pPr>
            <a:lvl4pPr indent="-342900" lvl="3" marL="1828800" rtl="0"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indent="-342900" lvl="4" marL="2286000" rtl="0"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indent="-342900" lvl="5" marL="2743200" rtl="0"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6pPr>
            <a:lvl7pPr indent="-342900" lvl="6" marL="3200400" rtl="0"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7pPr>
            <a:lvl8pPr indent="-342900" lvl="7" marL="3657600" rtl="0"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rtl="0"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93" name="Google Shape;93;g2c03ebedcb8_0_726"/>
          <p:cNvSpPr txBox="1"/>
          <p:nvPr>
            <p:ph idx="12" type="sldNum"/>
          </p:nvPr>
        </p:nvSpPr>
        <p:spPr>
          <a:xfrm>
            <a:off x="8536300" y="6333133"/>
            <a:ext cx="548700" cy="5247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_TITLE_AND_DESCRIPTION_2">
  <p:cSld name="SECTION_TITLE_AND_DESCRIPTION_2"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g2c03ebedcb8_0_969"/>
          <p:cNvSpPr/>
          <p:nvPr/>
        </p:nvSpPr>
        <p:spPr>
          <a:xfrm>
            <a:off x="0" y="0"/>
            <a:ext cx="4572000" cy="6858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96" name="Google Shape;96;g2c03ebedcb8_0_969"/>
          <p:cNvGrpSpPr/>
          <p:nvPr/>
        </p:nvGrpSpPr>
        <p:grpSpPr>
          <a:xfrm>
            <a:off x="830392" y="1588427"/>
            <a:ext cx="745763" cy="61102"/>
            <a:chOff x="4580561" y="2589004"/>
            <a:chExt cx="1064464" cy="25200"/>
          </a:xfrm>
        </p:grpSpPr>
        <p:sp>
          <p:nvSpPr>
            <p:cNvPr id="97" name="Google Shape;97;g2c03ebedcb8_0_969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8" name="Google Shape;98;g2c03ebedcb8_0_969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99" name="Google Shape;99;g2c03ebedcb8_0_969"/>
          <p:cNvSpPr txBox="1"/>
          <p:nvPr>
            <p:ph type="title"/>
          </p:nvPr>
        </p:nvSpPr>
        <p:spPr>
          <a:xfrm>
            <a:off x="730000" y="1758200"/>
            <a:ext cx="3300900" cy="22497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100" name="Google Shape;100;g2c03ebedcb8_0_969"/>
          <p:cNvSpPr txBox="1"/>
          <p:nvPr>
            <p:ph idx="1" type="subTitle"/>
          </p:nvPr>
        </p:nvSpPr>
        <p:spPr>
          <a:xfrm>
            <a:off x="724950" y="4215367"/>
            <a:ext cx="3300900" cy="10119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>
            <a:lvl1pPr lvl="0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1600"/>
            </a:lvl1pPr>
            <a:lvl2pPr lvl="1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  <p:sp>
        <p:nvSpPr>
          <p:cNvPr id="101" name="Google Shape;101;g2c03ebedcb8_0_969"/>
          <p:cNvSpPr txBox="1"/>
          <p:nvPr>
            <p:ph idx="2" type="body"/>
          </p:nvPr>
        </p:nvSpPr>
        <p:spPr>
          <a:xfrm>
            <a:off x="5174225" y="1803500"/>
            <a:ext cx="3374400" cy="40341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rtl="0">
              <a:spcBef>
                <a:spcPts val="1000"/>
              </a:spcBef>
              <a:spcAft>
                <a:spcPts val="0"/>
              </a:spcAft>
              <a:buSzPts val="2800"/>
              <a:buChar char="•"/>
              <a:defRPr/>
            </a:lvl1pPr>
            <a:lvl2pPr indent="-381000" lvl="1" marL="914400" rtl="0">
              <a:spcBef>
                <a:spcPts val="500"/>
              </a:spcBef>
              <a:spcAft>
                <a:spcPts val="0"/>
              </a:spcAft>
              <a:buSzPts val="2400"/>
              <a:buChar char="•"/>
              <a:defRPr/>
            </a:lvl2pPr>
            <a:lvl3pPr indent="-355600" lvl="2" marL="1371600" rtl="0">
              <a:spcBef>
                <a:spcPts val="500"/>
              </a:spcBef>
              <a:spcAft>
                <a:spcPts val="0"/>
              </a:spcAft>
              <a:buSzPts val="2000"/>
              <a:buChar char="•"/>
              <a:defRPr/>
            </a:lvl3pPr>
            <a:lvl4pPr indent="-342900" lvl="3" marL="1828800" rtl="0"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indent="-342900" lvl="4" marL="2286000" rtl="0"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indent="-342900" lvl="5" marL="2743200" rtl="0"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6pPr>
            <a:lvl7pPr indent="-342900" lvl="6" marL="3200400" rtl="0"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7pPr>
            <a:lvl8pPr indent="-342900" lvl="7" marL="3657600" rtl="0"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rtl="0"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102" name="Google Shape;102;g2c03ebedcb8_0_969"/>
          <p:cNvSpPr txBox="1"/>
          <p:nvPr>
            <p:ph idx="12" type="sldNum"/>
          </p:nvPr>
        </p:nvSpPr>
        <p:spPr>
          <a:xfrm>
            <a:off x="8536302" y="6333134"/>
            <a:ext cx="548700" cy="5247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g2c03ebedcb8_0_1119"/>
          <p:cNvSpPr/>
          <p:nvPr/>
        </p:nvSpPr>
        <p:spPr>
          <a:xfrm>
            <a:off x="0" y="0"/>
            <a:ext cx="9144000" cy="6504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05" name="Google Shape;105;g2c03ebedcb8_0_1119"/>
          <p:cNvGrpSpPr/>
          <p:nvPr/>
        </p:nvGrpSpPr>
        <p:grpSpPr>
          <a:xfrm>
            <a:off x="830392" y="1588427"/>
            <a:ext cx="745763" cy="61102"/>
            <a:chOff x="4580561" y="2589004"/>
            <a:chExt cx="1064464" cy="25200"/>
          </a:xfrm>
        </p:grpSpPr>
        <p:sp>
          <p:nvSpPr>
            <p:cNvPr id="106" name="Google Shape;106;g2c03ebedcb8_0_1119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7" name="Google Shape;107;g2c03ebedcb8_0_1119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08" name="Google Shape;108;g2c03ebedcb8_0_1119"/>
          <p:cNvSpPr txBox="1"/>
          <p:nvPr>
            <p:ph type="title"/>
          </p:nvPr>
        </p:nvSpPr>
        <p:spPr>
          <a:xfrm>
            <a:off x="730000" y="1758200"/>
            <a:ext cx="3300900" cy="18420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109" name="Google Shape;109;g2c03ebedcb8_0_1119"/>
          <p:cNvSpPr txBox="1"/>
          <p:nvPr>
            <p:ph idx="1" type="body"/>
          </p:nvPr>
        </p:nvSpPr>
        <p:spPr>
          <a:xfrm>
            <a:off x="721225" y="3708967"/>
            <a:ext cx="3300900" cy="21300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rtl="0">
              <a:spcBef>
                <a:spcPts val="1000"/>
              </a:spcBef>
              <a:spcAft>
                <a:spcPts val="0"/>
              </a:spcAft>
              <a:buSzPts val="2800"/>
              <a:buChar char="•"/>
              <a:defRPr/>
            </a:lvl1pPr>
            <a:lvl2pPr indent="-381000" lvl="1" marL="914400" rtl="0">
              <a:spcBef>
                <a:spcPts val="500"/>
              </a:spcBef>
              <a:spcAft>
                <a:spcPts val="0"/>
              </a:spcAft>
              <a:buSzPts val="2400"/>
              <a:buChar char="•"/>
              <a:defRPr/>
            </a:lvl2pPr>
            <a:lvl3pPr indent="-355600" lvl="2" marL="1371600" rtl="0">
              <a:spcBef>
                <a:spcPts val="500"/>
              </a:spcBef>
              <a:spcAft>
                <a:spcPts val="0"/>
              </a:spcAft>
              <a:buSzPts val="2000"/>
              <a:buChar char="•"/>
              <a:defRPr/>
            </a:lvl3pPr>
            <a:lvl4pPr indent="-342900" lvl="3" marL="1828800" rtl="0"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indent="-342900" lvl="4" marL="2286000" rtl="0"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indent="-342900" lvl="5" marL="2743200" rtl="0"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6pPr>
            <a:lvl7pPr indent="-342900" lvl="6" marL="3200400" rtl="0"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7pPr>
            <a:lvl8pPr indent="-342900" lvl="7" marL="3657600" rtl="0"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rtl="0"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110" name="Google Shape;110;g2c03ebedcb8_0_1119"/>
          <p:cNvSpPr txBox="1"/>
          <p:nvPr>
            <p:ph idx="12" type="sldNum"/>
          </p:nvPr>
        </p:nvSpPr>
        <p:spPr>
          <a:xfrm>
            <a:off x="8536302" y="6333134"/>
            <a:ext cx="548700" cy="5247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19"/>
          <p:cNvSpPr txBox="1"/>
          <p:nvPr>
            <p:ph idx="10" type="dt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19"/>
          <p:cNvSpPr txBox="1"/>
          <p:nvPr>
            <p:ph idx="11" type="ftr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" name="Google Shape;24;p19"/>
          <p:cNvSpPr txBox="1"/>
          <p:nvPr>
            <p:ph idx="12" type="sldNum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22"/>
          <p:cNvSpPr txBox="1"/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" name="Google Shape;27;p22"/>
          <p:cNvSpPr txBox="1"/>
          <p:nvPr>
            <p:ph idx="1" type="body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8" name="Google Shape;28;p22"/>
          <p:cNvSpPr txBox="1"/>
          <p:nvPr>
            <p:ph idx="10" type="dt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22"/>
          <p:cNvSpPr txBox="1"/>
          <p:nvPr>
            <p:ph idx="11" type="ftr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0" name="Google Shape;30;p22"/>
          <p:cNvSpPr txBox="1"/>
          <p:nvPr>
            <p:ph idx="12" type="sldNum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23"/>
          <p:cNvSpPr txBox="1"/>
          <p:nvPr>
            <p:ph type="title"/>
          </p:nvPr>
        </p:nvSpPr>
        <p:spPr>
          <a:xfrm>
            <a:off x="623888" y="1709739"/>
            <a:ext cx="7886700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3" name="Google Shape;33;p23"/>
          <p:cNvSpPr txBox="1"/>
          <p:nvPr>
            <p:ph idx="1" type="body"/>
          </p:nvPr>
        </p:nvSpPr>
        <p:spPr>
          <a:xfrm>
            <a:off x="623888" y="4589464"/>
            <a:ext cx="78867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34" name="Google Shape;34;p23"/>
          <p:cNvSpPr txBox="1"/>
          <p:nvPr>
            <p:ph idx="10" type="dt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23"/>
          <p:cNvSpPr txBox="1"/>
          <p:nvPr>
            <p:ph idx="11" type="ftr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6" name="Google Shape;36;p23"/>
          <p:cNvSpPr txBox="1"/>
          <p:nvPr>
            <p:ph idx="12" type="sldNum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24"/>
          <p:cNvSpPr txBox="1"/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24"/>
          <p:cNvSpPr txBox="1"/>
          <p:nvPr>
            <p:ph idx="1" type="body"/>
          </p:nvPr>
        </p:nvSpPr>
        <p:spPr>
          <a:xfrm>
            <a:off x="628650" y="1825625"/>
            <a:ext cx="38862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0" name="Google Shape;40;p24"/>
          <p:cNvSpPr txBox="1"/>
          <p:nvPr>
            <p:ph idx="2" type="body"/>
          </p:nvPr>
        </p:nvSpPr>
        <p:spPr>
          <a:xfrm>
            <a:off x="4629150" y="1825625"/>
            <a:ext cx="38862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1" name="Google Shape;41;p24"/>
          <p:cNvSpPr txBox="1"/>
          <p:nvPr>
            <p:ph idx="10" type="dt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24"/>
          <p:cNvSpPr txBox="1"/>
          <p:nvPr>
            <p:ph idx="11" type="ftr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" name="Google Shape;43;p24"/>
          <p:cNvSpPr txBox="1"/>
          <p:nvPr>
            <p:ph idx="12" type="sldNum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25"/>
          <p:cNvSpPr txBox="1"/>
          <p:nvPr>
            <p:ph type="title"/>
          </p:nvPr>
        </p:nvSpPr>
        <p:spPr>
          <a:xfrm>
            <a:off x="629841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6" name="Google Shape;46;p25"/>
          <p:cNvSpPr txBox="1"/>
          <p:nvPr>
            <p:ph idx="1" type="body"/>
          </p:nvPr>
        </p:nvSpPr>
        <p:spPr>
          <a:xfrm>
            <a:off x="629842" y="1681163"/>
            <a:ext cx="3868340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7" name="Google Shape;47;p25"/>
          <p:cNvSpPr txBox="1"/>
          <p:nvPr>
            <p:ph idx="2" type="body"/>
          </p:nvPr>
        </p:nvSpPr>
        <p:spPr>
          <a:xfrm>
            <a:off x="629842" y="2505075"/>
            <a:ext cx="3868340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8" name="Google Shape;48;p25"/>
          <p:cNvSpPr txBox="1"/>
          <p:nvPr>
            <p:ph idx="3" type="body"/>
          </p:nvPr>
        </p:nvSpPr>
        <p:spPr>
          <a:xfrm>
            <a:off x="4629150" y="1681163"/>
            <a:ext cx="3887391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9" name="Google Shape;49;p25"/>
          <p:cNvSpPr txBox="1"/>
          <p:nvPr>
            <p:ph idx="4" type="body"/>
          </p:nvPr>
        </p:nvSpPr>
        <p:spPr>
          <a:xfrm>
            <a:off x="4629150" y="2505075"/>
            <a:ext cx="3887391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0" name="Google Shape;50;p25"/>
          <p:cNvSpPr txBox="1"/>
          <p:nvPr>
            <p:ph idx="10" type="dt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25"/>
          <p:cNvSpPr txBox="1"/>
          <p:nvPr>
            <p:ph idx="11" type="ftr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25"/>
          <p:cNvSpPr txBox="1"/>
          <p:nvPr>
            <p:ph idx="12" type="sldNum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26"/>
          <p:cNvSpPr txBox="1"/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5" name="Google Shape;55;p26"/>
          <p:cNvSpPr txBox="1"/>
          <p:nvPr>
            <p:ph idx="10" type="dt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26"/>
          <p:cNvSpPr txBox="1"/>
          <p:nvPr>
            <p:ph idx="11" type="ftr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7" name="Google Shape;57;p26"/>
          <p:cNvSpPr txBox="1"/>
          <p:nvPr>
            <p:ph idx="12" type="sldNum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27"/>
          <p:cNvSpPr txBox="1"/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27"/>
          <p:cNvSpPr txBox="1"/>
          <p:nvPr>
            <p:ph idx="1" type="body"/>
          </p:nvPr>
        </p:nvSpPr>
        <p:spPr>
          <a:xfrm>
            <a:off x="3887391" y="987426"/>
            <a:ext cx="462915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indent="-3810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indent="-355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indent="-355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61" name="Google Shape;61;p27"/>
          <p:cNvSpPr txBox="1"/>
          <p:nvPr>
            <p:ph idx="2" type="body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62" name="Google Shape;62;p27"/>
          <p:cNvSpPr txBox="1"/>
          <p:nvPr>
            <p:ph idx="10" type="dt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27"/>
          <p:cNvSpPr txBox="1"/>
          <p:nvPr>
            <p:ph idx="11" type="ftr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4" name="Google Shape;64;p27"/>
          <p:cNvSpPr txBox="1"/>
          <p:nvPr>
            <p:ph idx="12" type="sldNum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28"/>
          <p:cNvSpPr txBox="1"/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28"/>
          <p:cNvSpPr/>
          <p:nvPr>
            <p:ph idx="2" type="pic"/>
          </p:nvPr>
        </p:nvSpPr>
        <p:spPr>
          <a:xfrm>
            <a:off x="3887391" y="987426"/>
            <a:ext cx="462915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8" name="Google Shape;68;p28"/>
          <p:cNvSpPr txBox="1"/>
          <p:nvPr>
            <p:ph idx="1" type="body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69" name="Google Shape;69;p28"/>
          <p:cNvSpPr txBox="1"/>
          <p:nvPr>
            <p:ph idx="10" type="dt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28"/>
          <p:cNvSpPr txBox="1"/>
          <p:nvPr>
            <p:ph idx="11" type="ftr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1" name="Google Shape;71;p28"/>
          <p:cNvSpPr txBox="1"/>
          <p:nvPr>
            <p:ph idx="12" type="sldNum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5" Type="http://schemas.openxmlformats.org/officeDocument/2006/relationships/theme" Target="../theme/theme2.xml"/><Relationship Id="rId14" Type="http://schemas.openxmlformats.org/officeDocument/2006/relationships/slideLayout" Target="../slideLayouts/slideLayout1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7"/>
          <p:cNvSpPr txBox="1"/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" name="Google Shape;11;p17"/>
          <p:cNvSpPr txBox="1"/>
          <p:nvPr>
            <p:ph idx="1" type="body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" name="Google Shape;12;p17"/>
          <p:cNvSpPr txBox="1"/>
          <p:nvPr>
            <p:ph idx="10" type="dt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" name="Google Shape;13;p17"/>
          <p:cNvSpPr txBox="1"/>
          <p:nvPr>
            <p:ph idx="11" type="ftr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" name="Google Shape;14;p17"/>
          <p:cNvSpPr txBox="1"/>
          <p:nvPr>
            <p:ph idx="12" type="sldNum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8.png"/><Relationship Id="rId4" Type="http://schemas.openxmlformats.org/officeDocument/2006/relationships/image" Target="../media/image1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8.png"/><Relationship Id="rId4" Type="http://schemas.openxmlformats.org/officeDocument/2006/relationships/image" Target="../media/image1.png"/><Relationship Id="rId5" Type="http://schemas.openxmlformats.org/officeDocument/2006/relationships/image" Target="../media/image23.png"/></Relationships>
</file>

<file path=ppt/slides/_rels/slide11.xml.rels><?xml version="1.0" encoding="UTF-8" standalone="yes"?><Relationships xmlns="http://schemas.openxmlformats.org/package/2006/relationships"><Relationship Id="rId11" Type="http://schemas.openxmlformats.org/officeDocument/2006/relationships/image" Target="../media/image14.png"/><Relationship Id="rId10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8.png"/><Relationship Id="rId4" Type="http://schemas.openxmlformats.org/officeDocument/2006/relationships/image" Target="../media/image3.png"/><Relationship Id="rId9" Type="http://schemas.openxmlformats.org/officeDocument/2006/relationships/image" Target="../media/image11.png"/><Relationship Id="rId5" Type="http://schemas.openxmlformats.org/officeDocument/2006/relationships/image" Target="../media/image7.png"/><Relationship Id="rId6" Type="http://schemas.openxmlformats.org/officeDocument/2006/relationships/image" Target="../media/image16.png"/><Relationship Id="rId7" Type="http://schemas.openxmlformats.org/officeDocument/2006/relationships/image" Target="../media/image4.png"/><Relationship Id="rId8" Type="http://schemas.openxmlformats.org/officeDocument/2006/relationships/image" Target="../media/image5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8.png"/><Relationship Id="rId4" Type="http://schemas.openxmlformats.org/officeDocument/2006/relationships/image" Target="../media/image10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8.png"/><Relationship Id="rId4" Type="http://schemas.openxmlformats.org/officeDocument/2006/relationships/image" Target="../media/image17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8.png"/><Relationship Id="rId4" Type="http://schemas.openxmlformats.org/officeDocument/2006/relationships/image" Target="../media/image20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8.png"/><Relationship Id="rId4" Type="http://schemas.openxmlformats.org/officeDocument/2006/relationships/image" Target="../media/image15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8.png"/><Relationship Id="rId4" Type="http://schemas.openxmlformats.org/officeDocument/2006/relationships/image" Target="../media/image22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8.png"/><Relationship Id="rId4" Type="http://schemas.openxmlformats.org/officeDocument/2006/relationships/image" Target="../media/image21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8.png"/><Relationship Id="rId4" Type="http://schemas.openxmlformats.org/officeDocument/2006/relationships/image" Target="../media/image18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8.png"/><Relationship Id="rId4" Type="http://schemas.openxmlformats.org/officeDocument/2006/relationships/image" Target="../media/image19.png"/><Relationship Id="rId5" Type="http://schemas.openxmlformats.org/officeDocument/2006/relationships/image" Target="../media/image12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8.png"/><Relationship Id="rId4" Type="http://schemas.openxmlformats.org/officeDocument/2006/relationships/image" Target="../media/image1.pn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8.png"/><Relationship Id="rId4" Type="http://schemas.openxmlformats.org/officeDocument/2006/relationships/image" Target="../media/image1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8.png"/><Relationship Id="rId4" Type="http://schemas.openxmlformats.org/officeDocument/2006/relationships/image" Target="../media/image1.png"/><Relationship Id="rId5" Type="http://schemas.openxmlformats.org/officeDocument/2006/relationships/image" Target="../media/image28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8.png"/><Relationship Id="rId4" Type="http://schemas.openxmlformats.org/officeDocument/2006/relationships/image" Target="../media/image1.png"/><Relationship Id="rId5" Type="http://schemas.openxmlformats.org/officeDocument/2006/relationships/image" Target="../media/image32.pn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8.png"/><Relationship Id="rId4" Type="http://schemas.openxmlformats.org/officeDocument/2006/relationships/image" Target="../media/image1.png"/><Relationship Id="rId5" Type="http://schemas.openxmlformats.org/officeDocument/2006/relationships/image" Target="../media/image25.pn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8.png"/><Relationship Id="rId4" Type="http://schemas.openxmlformats.org/officeDocument/2006/relationships/image" Target="../media/image1.png"/><Relationship Id="rId5" Type="http://schemas.openxmlformats.org/officeDocument/2006/relationships/image" Target="../media/image26.pn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8.png"/><Relationship Id="rId4" Type="http://schemas.openxmlformats.org/officeDocument/2006/relationships/image" Target="../media/image1.png"/><Relationship Id="rId5" Type="http://schemas.openxmlformats.org/officeDocument/2006/relationships/image" Target="../media/image31.png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8.png"/><Relationship Id="rId4" Type="http://schemas.openxmlformats.org/officeDocument/2006/relationships/hyperlink" Target="mailto:lpaska@ncss.org" TargetMode="External"/><Relationship Id="rId5" Type="http://schemas.openxmlformats.org/officeDocument/2006/relationships/hyperlink" Target="http://www.thinkingnation.org" TargetMode="External"/><Relationship Id="rId6" Type="http://schemas.openxmlformats.org/officeDocument/2006/relationships/hyperlink" Target="mailto:lpaska@ncss.org" TargetMode="External"/><Relationship Id="rId7" Type="http://schemas.openxmlformats.org/officeDocument/2006/relationships/image" Target="../media/image1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8.png"/><Relationship Id="rId4" Type="http://schemas.openxmlformats.org/officeDocument/2006/relationships/image" Target="../media/image1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8.png"/><Relationship Id="rId4" Type="http://schemas.openxmlformats.org/officeDocument/2006/relationships/image" Target="../media/image13.png"/><Relationship Id="rId5" Type="http://schemas.openxmlformats.org/officeDocument/2006/relationships/image" Target="../media/image1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8.png"/><Relationship Id="rId4" Type="http://schemas.openxmlformats.org/officeDocument/2006/relationships/image" Target="../media/image1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8.png"/><Relationship Id="rId4" Type="http://schemas.openxmlformats.org/officeDocument/2006/relationships/image" Target="../media/image9.png"/><Relationship Id="rId5" Type="http://schemas.openxmlformats.org/officeDocument/2006/relationships/image" Target="../media/image27.png"/><Relationship Id="rId6" Type="http://schemas.openxmlformats.org/officeDocument/2006/relationships/image" Target="../media/image1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8.png"/><Relationship Id="rId4" Type="http://schemas.openxmlformats.org/officeDocument/2006/relationships/image" Target="../media/image1.png"/><Relationship Id="rId5" Type="http://schemas.openxmlformats.org/officeDocument/2006/relationships/image" Target="../media/image29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8.png"/><Relationship Id="rId4" Type="http://schemas.openxmlformats.org/officeDocument/2006/relationships/image" Target="../media/image1.png"/><Relationship Id="rId5" Type="http://schemas.openxmlformats.org/officeDocument/2006/relationships/image" Target="../media/image30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8.png"/><Relationship Id="rId4" Type="http://schemas.openxmlformats.org/officeDocument/2006/relationships/image" Target="../media/image1.png"/><Relationship Id="rId5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1"/>
          <p:cNvSpPr txBox="1"/>
          <p:nvPr/>
        </p:nvSpPr>
        <p:spPr>
          <a:xfrm>
            <a:off x="171450" y="1217613"/>
            <a:ext cx="8799513" cy="4968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</a:pPr>
            <a:r>
              <a:t/>
            </a:r>
            <a:endParaRPr b="1" i="0" sz="26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6" name="Google Shape;116;p1"/>
          <p:cNvSpPr txBox="1"/>
          <p:nvPr/>
        </p:nvSpPr>
        <p:spPr>
          <a:xfrm>
            <a:off x="255588" y="2379663"/>
            <a:ext cx="8629650" cy="3698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17" name="Google Shape;117;p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18" name="Google Shape;118;p1"/>
          <p:cNvSpPr txBox="1"/>
          <p:nvPr/>
        </p:nvSpPr>
        <p:spPr>
          <a:xfrm>
            <a:off x="4199021" y="150570"/>
            <a:ext cx="4771942" cy="52318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1" i="0" lang="en-US" sz="2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A Civic Learning Week Event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9" name="Google Shape;119;p1"/>
          <p:cNvSpPr txBox="1"/>
          <p:nvPr/>
        </p:nvSpPr>
        <p:spPr>
          <a:xfrm>
            <a:off x="171600" y="1347500"/>
            <a:ext cx="8799600" cy="538604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4000" u="none" cap="none" strike="noStrik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The State of Social Studies Education: Collaboratively Moving Forward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t/>
            </a:r>
            <a:endParaRPr b="1" i="0" sz="3200" u="none" cap="none" strike="noStrike">
              <a:solidFill>
                <a:srgbClr val="2362AE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t/>
            </a:r>
            <a:endParaRPr b="1" i="0" sz="3200" u="none" cap="none" strike="noStrike">
              <a:solidFill>
                <a:srgbClr val="2362AE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t/>
            </a:r>
            <a:endParaRPr b="1" i="0" sz="3200" u="none" cap="none" strike="noStrike">
              <a:solidFill>
                <a:srgbClr val="2362AE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1" i="0" lang="en-US" sz="2800" u="none" cap="none" strike="noStrike">
                <a:solidFill>
                  <a:srgbClr val="2362AE"/>
                </a:solidFill>
                <a:latin typeface="Calibri"/>
                <a:ea typeface="Calibri"/>
                <a:cs typeface="Calibri"/>
                <a:sym typeface="Calibri"/>
              </a:rPr>
              <a:t>Lawrence M. Paska, Ph.D., CAE, NCSS Executive Director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1" i="0" lang="en-US" sz="2800" u="none" cap="none" strike="noStrike">
                <a:solidFill>
                  <a:srgbClr val="2362AE"/>
                </a:solidFill>
                <a:latin typeface="Calibri"/>
                <a:ea typeface="Calibri"/>
                <a:cs typeface="Calibri"/>
                <a:sym typeface="Calibri"/>
              </a:rPr>
              <a:t>Zachary Cote, Thinking Nation Executive Director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t/>
            </a:r>
            <a:endParaRPr b="1" i="0" sz="2800" u="none" cap="none" strike="noStrike">
              <a:solidFill>
                <a:srgbClr val="2362AE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t/>
            </a:r>
            <a:endParaRPr b="1" i="0" sz="2800" u="none" cap="none" strike="noStrike">
              <a:solidFill>
                <a:srgbClr val="2362AE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1" i="0" lang="en-US" sz="2800" u="none" cap="none" strike="noStrike">
                <a:solidFill>
                  <a:srgbClr val="2362AE"/>
                </a:solidFill>
                <a:latin typeface="Calibri"/>
                <a:ea typeface="Calibri"/>
                <a:cs typeface="Calibri"/>
                <a:sym typeface="Calibri"/>
              </a:rPr>
              <a:t>Monday, March 11, 2024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1" i="0" lang="en-US" sz="2800" u="none" cap="none" strike="noStrike">
                <a:solidFill>
                  <a:srgbClr val="2362AE"/>
                </a:solidFill>
                <a:latin typeface="Calibri"/>
                <a:ea typeface="Calibri"/>
                <a:cs typeface="Calibri"/>
                <a:sym typeface="Calibri"/>
              </a:rPr>
              <a:t>9:00 AM PT / 12:00 PM ET</a:t>
            </a:r>
            <a:endParaRPr b="1" i="0" sz="2800" u="none" cap="none" strike="noStrike">
              <a:solidFill>
                <a:srgbClr val="2362AE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20" name="Google Shape;120;p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560550" y="187728"/>
            <a:ext cx="1261775" cy="5232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2" name="Google Shape;202;g2c03ebedcb8_0_112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144001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3" name="Google Shape;203;g2c03ebedcb8_0_112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560550" y="187728"/>
            <a:ext cx="1261775" cy="523225"/>
          </a:xfrm>
          <a:prstGeom prst="rect">
            <a:avLst/>
          </a:prstGeom>
          <a:noFill/>
          <a:ln>
            <a:noFill/>
          </a:ln>
        </p:spPr>
      </p:pic>
      <p:sp>
        <p:nvSpPr>
          <p:cNvPr id="204" name="Google Shape;204;g2c03ebedcb8_0_1129"/>
          <p:cNvSpPr txBox="1"/>
          <p:nvPr>
            <p:ph type="title"/>
          </p:nvPr>
        </p:nvSpPr>
        <p:spPr>
          <a:xfrm>
            <a:off x="143075" y="1758200"/>
            <a:ext cx="3120600" cy="48297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accent1"/>
                </a:solidFill>
              </a:rPr>
              <a:t>While most respondents (61%) say it is very important or a top priority for social studies instruction to be vertically aligned… less than 1 in 3 report that there is a lot of alignment or complete alignment.</a:t>
            </a:r>
            <a:endParaRPr sz="2800">
              <a:solidFill>
                <a:schemeClr val="accent1"/>
              </a:solidFill>
            </a:endParaRPr>
          </a:p>
        </p:txBody>
      </p:sp>
      <p:pic>
        <p:nvPicPr>
          <p:cNvPr id="205" name="Google Shape;205;g2c03ebedcb8_0_112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467000" y="1462223"/>
            <a:ext cx="5507800" cy="40483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9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g2c03ebedcb8_0_771"/>
          <p:cNvSpPr/>
          <p:nvPr/>
        </p:nvSpPr>
        <p:spPr>
          <a:xfrm>
            <a:off x="171360" y="1217520"/>
            <a:ext cx="8799462" cy="497178"/>
          </a:xfrm>
          <a:custGeom>
            <a:rect b="b" l="l" r="r" t="t"/>
            <a:pathLst>
              <a:path extrusionOk="0" h="21600" w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1" name="Google Shape;211;g2c03ebedcb8_0_771"/>
          <p:cNvSpPr/>
          <p:nvPr/>
        </p:nvSpPr>
        <p:spPr>
          <a:xfrm>
            <a:off x="255600" y="2379600"/>
            <a:ext cx="8629578" cy="370062"/>
          </a:xfrm>
          <a:custGeom>
            <a:rect b="b" l="l" r="r" t="t"/>
            <a:pathLst>
              <a:path extrusionOk="0" h="21600" w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PowerPTQuarterGlobeNCSS.png" id="212" name="Google Shape;212;g2c03ebedcb8_0_77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144001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13" name="Google Shape;213;g2c03ebedcb8_0_771"/>
          <p:cNvSpPr/>
          <p:nvPr/>
        </p:nvSpPr>
        <p:spPr>
          <a:xfrm>
            <a:off x="3548270" y="289800"/>
            <a:ext cx="5049594" cy="396738"/>
          </a:xfrm>
          <a:custGeom>
            <a:rect b="b" l="l" r="r" t="t"/>
            <a:pathLst>
              <a:path extrusionOk="0" h="21600" w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Avenir"/>
              <a:buNone/>
            </a:pPr>
            <a:r>
              <a:rPr b="1" i="0" lang="en-US" sz="24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Academic Skills Development in </a:t>
            </a:r>
            <a:endParaRPr b="1" i="0" sz="24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Avenir"/>
              <a:buNone/>
            </a:pPr>
            <a:r>
              <a:rPr b="1" i="0" lang="en-US" sz="24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Social Studies Classes</a:t>
            </a:r>
            <a:endParaRPr b="1" i="0" sz="2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14" name="Google Shape;214;g2c03ebedcb8_0_77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0" y="3530600"/>
            <a:ext cx="3416300" cy="3327400"/>
          </a:xfrm>
          <a:prstGeom prst="rect">
            <a:avLst/>
          </a:prstGeom>
          <a:noFill/>
          <a:ln>
            <a:noFill/>
          </a:ln>
        </p:spPr>
      </p:pic>
      <p:sp>
        <p:nvSpPr>
          <p:cNvPr id="215" name="Google Shape;215;g2c03ebedcb8_0_771"/>
          <p:cNvSpPr/>
          <p:nvPr/>
        </p:nvSpPr>
        <p:spPr>
          <a:xfrm>
            <a:off x="457200" y="1314360"/>
            <a:ext cx="2438262" cy="1739880"/>
          </a:xfrm>
          <a:custGeom>
            <a:rect b="b" l="l" r="r" t="t"/>
            <a:pathLst>
              <a:path extrusionOk="0" h="21600" w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txBody>
          <a:bodyPr anchorCtr="0" anchor="t" bIns="46800" lIns="90000" spcFirstLastPara="1" rIns="90000" wrap="square" tIns="468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1800"/>
              <a:buFont typeface="Avenir"/>
              <a:buNone/>
            </a:pPr>
            <a:r>
              <a:rPr i="0" lang="en-US" sz="2000" u="none" cap="none" strike="noStrik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Over 90% of students in social studies classes report gaining academic skills as a result of their social studies coursework. </a:t>
            </a:r>
            <a:endParaRPr i="0" sz="20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216" name="Google Shape;216;g2c03ebedcb8_0_771"/>
          <p:cNvGrpSpPr/>
          <p:nvPr/>
        </p:nvGrpSpPr>
        <p:grpSpPr>
          <a:xfrm>
            <a:off x="3687840" y="1278000"/>
            <a:ext cx="5024510" cy="690600"/>
            <a:chOff x="3687840" y="1278000"/>
            <a:chExt cx="5024510" cy="690600"/>
          </a:xfrm>
        </p:grpSpPr>
        <p:grpSp>
          <p:nvGrpSpPr>
            <p:cNvPr id="217" name="Google Shape;217;g2c03ebedcb8_0_771"/>
            <p:cNvGrpSpPr/>
            <p:nvPr/>
          </p:nvGrpSpPr>
          <p:grpSpPr>
            <a:xfrm>
              <a:off x="3687840" y="1278000"/>
              <a:ext cx="5024510" cy="690600"/>
              <a:chOff x="3687840" y="1278000"/>
              <a:chExt cx="5024510" cy="690600"/>
            </a:xfrm>
          </p:grpSpPr>
          <p:sp>
            <p:nvSpPr>
              <p:cNvPr id="218" name="Google Shape;218;g2c03ebedcb8_0_771"/>
              <p:cNvSpPr/>
              <p:nvPr/>
            </p:nvSpPr>
            <p:spPr>
              <a:xfrm>
                <a:off x="3875040" y="1279440"/>
                <a:ext cx="4837310" cy="689041"/>
              </a:xfrm>
              <a:custGeom>
                <a:rect b="b" l="l" r="r" t="t"/>
                <a:pathLst>
                  <a:path extrusionOk="0" h="1916" w="13438">
                    <a:moveTo>
                      <a:pt x="393" y="0"/>
                    </a:moveTo>
                    <a:cubicBezTo>
                      <a:pt x="196" y="0"/>
                      <a:pt x="0" y="196"/>
                      <a:pt x="0" y="393"/>
                    </a:cubicBezTo>
                    <a:lnTo>
                      <a:pt x="0" y="1521"/>
                    </a:lnTo>
                    <a:cubicBezTo>
                      <a:pt x="0" y="1718"/>
                      <a:pt x="196" y="1915"/>
                      <a:pt x="393" y="1915"/>
                    </a:cubicBezTo>
                    <a:lnTo>
                      <a:pt x="13044" y="1915"/>
                    </a:lnTo>
                    <a:cubicBezTo>
                      <a:pt x="13240" y="1915"/>
                      <a:pt x="13437" y="1718"/>
                      <a:pt x="13437" y="1521"/>
                    </a:cubicBezTo>
                    <a:lnTo>
                      <a:pt x="13437" y="393"/>
                    </a:lnTo>
                    <a:cubicBezTo>
                      <a:pt x="13437" y="196"/>
                      <a:pt x="13240" y="0"/>
                      <a:pt x="13044" y="0"/>
                    </a:cubicBezTo>
                    <a:lnTo>
                      <a:pt x="393" y="0"/>
                    </a:lnTo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>
                <a:outerShdw dir="5400000" dist="23040">
                  <a:srgbClr val="000000">
                    <a:alpha val="34120"/>
                  </a:srgb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Calibri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9" name="Google Shape;219;g2c03ebedcb8_0_771"/>
              <p:cNvSpPr/>
              <p:nvPr/>
            </p:nvSpPr>
            <p:spPr>
              <a:xfrm>
                <a:off x="3687840" y="1278000"/>
                <a:ext cx="690600" cy="690600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Calibri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pic>
          <p:nvPicPr>
            <p:cNvPr id="220" name="Google Shape;220;g2c03ebedcb8_0_771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3771720" y="1346040"/>
              <a:ext cx="546120" cy="54612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221" name="Google Shape;221;g2c03ebedcb8_0_771"/>
          <p:cNvGrpSpPr/>
          <p:nvPr/>
        </p:nvGrpSpPr>
        <p:grpSpPr>
          <a:xfrm>
            <a:off x="3687840" y="2016000"/>
            <a:ext cx="5024510" cy="690900"/>
            <a:chOff x="3687840" y="2016000"/>
            <a:chExt cx="5024510" cy="690900"/>
          </a:xfrm>
        </p:grpSpPr>
        <p:grpSp>
          <p:nvGrpSpPr>
            <p:cNvPr id="222" name="Google Shape;222;g2c03ebedcb8_0_771"/>
            <p:cNvGrpSpPr/>
            <p:nvPr/>
          </p:nvGrpSpPr>
          <p:grpSpPr>
            <a:xfrm>
              <a:off x="3687840" y="2016000"/>
              <a:ext cx="5024510" cy="690900"/>
              <a:chOff x="3687840" y="2016000"/>
              <a:chExt cx="5024510" cy="690900"/>
            </a:xfrm>
          </p:grpSpPr>
          <p:sp>
            <p:nvSpPr>
              <p:cNvPr id="223" name="Google Shape;223;g2c03ebedcb8_0_771"/>
              <p:cNvSpPr/>
              <p:nvPr/>
            </p:nvSpPr>
            <p:spPr>
              <a:xfrm>
                <a:off x="3875040" y="2017440"/>
                <a:ext cx="4837310" cy="689401"/>
              </a:xfrm>
              <a:custGeom>
                <a:rect b="b" l="l" r="r" t="t"/>
                <a:pathLst>
                  <a:path extrusionOk="0" h="1917" w="13438">
                    <a:moveTo>
                      <a:pt x="393" y="0"/>
                    </a:moveTo>
                    <a:cubicBezTo>
                      <a:pt x="196" y="0"/>
                      <a:pt x="0" y="196"/>
                      <a:pt x="0" y="393"/>
                    </a:cubicBezTo>
                    <a:lnTo>
                      <a:pt x="0" y="1522"/>
                    </a:lnTo>
                    <a:cubicBezTo>
                      <a:pt x="0" y="1719"/>
                      <a:pt x="196" y="1916"/>
                      <a:pt x="393" y="1916"/>
                    </a:cubicBezTo>
                    <a:lnTo>
                      <a:pt x="13044" y="1916"/>
                    </a:lnTo>
                    <a:cubicBezTo>
                      <a:pt x="13240" y="1916"/>
                      <a:pt x="13437" y="1719"/>
                      <a:pt x="13437" y="1522"/>
                    </a:cubicBezTo>
                    <a:lnTo>
                      <a:pt x="13437" y="393"/>
                    </a:lnTo>
                    <a:cubicBezTo>
                      <a:pt x="13437" y="196"/>
                      <a:pt x="13240" y="0"/>
                      <a:pt x="13044" y="0"/>
                    </a:cubicBezTo>
                    <a:lnTo>
                      <a:pt x="393" y="0"/>
                    </a:lnTo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>
                <a:outerShdw dir="5400000" dist="23040">
                  <a:srgbClr val="000000">
                    <a:alpha val="34120"/>
                  </a:srgb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Calibri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4" name="Google Shape;224;g2c03ebedcb8_0_771"/>
              <p:cNvSpPr/>
              <p:nvPr/>
            </p:nvSpPr>
            <p:spPr>
              <a:xfrm>
                <a:off x="3687840" y="2016000"/>
                <a:ext cx="690600" cy="690900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Calibri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pic>
          <p:nvPicPr>
            <p:cNvPr id="225" name="Google Shape;225;g2c03ebedcb8_0_771"/>
            <p:cNvPicPr preferRelativeResize="0"/>
            <p:nvPr/>
          </p:nvPicPr>
          <p:blipFill rotWithShape="1">
            <a:blip r:embed="rId6">
              <a:alphaModFix/>
            </a:blip>
            <a:srcRect b="0" l="0" r="0" t="0"/>
            <a:stretch/>
          </p:blipFill>
          <p:spPr>
            <a:xfrm>
              <a:off x="3771720" y="2082600"/>
              <a:ext cx="546120" cy="54648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226" name="Google Shape;226;g2c03ebedcb8_0_771"/>
          <p:cNvGrpSpPr/>
          <p:nvPr/>
        </p:nvGrpSpPr>
        <p:grpSpPr>
          <a:xfrm>
            <a:off x="3687840" y="2755800"/>
            <a:ext cx="5024510" cy="690900"/>
            <a:chOff x="3687840" y="2755800"/>
            <a:chExt cx="5024510" cy="690900"/>
          </a:xfrm>
        </p:grpSpPr>
        <p:grpSp>
          <p:nvGrpSpPr>
            <p:cNvPr id="227" name="Google Shape;227;g2c03ebedcb8_0_771"/>
            <p:cNvGrpSpPr/>
            <p:nvPr/>
          </p:nvGrpSpPr>
          <p:grpSpPr>
            <a:xfrm>
              <a:off x="3687840" y="2755800"/>
              <a:ext cx="5024510" cy="690900"/>
              <a:chOff x="3687840" y="2755800"/>
              <a:chExt cx="5024510" cy="690900"/>
            </a:xfrm>
          </p:grpSpPr>
          <p:sp>
            <p:nvSpPr>
              <p:cNvPr id="228" name="Google Shape;228;g2c03ebedcb8_0_771"/>
              <p:cNvSpPr/>
              <p:nvPr/>
            </p:nvSpPr>
            <p:spPr>
              <a:xfrm>
                <a:off x="3875040" y="2757240"/>
                <a:ext cx="4837310" cy="689401"/>
              </a:xfrm>
              <a:custGeom>
                <a:rect b="b" l="l" r="r" t="t"/>
                <a:pathLst>
                  <a:path extrusionOk="0" h="1917" w="13438">
                    <a:moveTo>
                      <a:pt x="393" y="0"/>
                    </a:moveTo>
                    <a:cubicBezTo>
                      <a:pt x="196" y="0"/>
                      <a:pt x="0" y="196"/>
                      <a:pt x="0" y="393"/>
                    </a:cubicBezTo>
                    <a:lnTo>
                      <a:pt x="0" y="1522"/>
                    </a:lnTo>
                    <a:cubicBezTo>
                      <a:pt x="0" y="1719"/>
                      <a:pt x="196" y="1916"/>
                      <a:pt x="393" y="1916"/>
                    </a:cubicBezTo>
                    <a:lnTo>
                      <a:pt x="13044" y="1916"/>
                    </a:lnTo>
                    <a:cubicBezTo>
                      <a:pt x="13240" y="1916"/>
                      <a:pt x="13437" y="1719"/>
                      <a:pt x="13437" y="1522"/>
                    </a:cubicBezTo>
                    <a:lnTo>
                      <a:pt x="13437" y="393"/>
                    </a:lnTo>
                    <a:cubicBezTo>
                      <a:pt x="13437" y="196"/>
                      <a:pt x="13240" y="0"/>
                      <a:pt x="13044" y="0"/>
                    </a:cubicBezTo>
                    <a:lnTo>
                      <a:pt x="393" y="0"/>
                    </a:lnTo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>
                <a:outerShdw dir="5400000" dist="23040">
                  <a:srgbClr val="000000">
                    <a:alpha val="34120"/>
                  </a:srgb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Calibri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9" name="Google Shape;229;g2c03ebedcb8_0_771"/>
              <p:cNvSpPr/>
              <p:nvPr/>
            </p:nvSpPr>
            <p:spPr>
              <a:xfrm>
                <a:off x="3687840" y="2755800"/>
                <a:ext cx="690600" cy="690900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Calibri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pic>
          <p:nvPicPr>
            <p:cNvPr id="230" name="Google Shape;230;g2c03ebedcb8_0_771"/>
            <p:cNvPicPr preferRelativeResize="0"/>
            <p:nvPr/>
          </p:nvPicPr>
          <p:blipFill rotWithShape="1">
            <a:blip r:embed="rId7">
              <a:alphaModFix/>
            </a:blip>
            <a:srcRect b="0" l="0" r="0" t="0"/>
            <a:stretch/>
          </p:blipFill>
          <p:spPr>
            <a:xfrm>
              <a:off x="3771720" y="2819160"/>
              <a:ext cx="546120" cy="54648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231" name="Google Shape;231;g2c03ebedcb8_0_771"/>
          <p:cNvGrpSpPr/>
          <p:nvPr/>
        </p:nvGrpSpPr>
        <p:grpSpPr>
          <a:xfrm>
            <a:off x="3687840" y="3494160"/>
            <a:ext cx="5024510" cy="690600"/>
            <a:chOff x="3687840" y="3494160"/>
            <a:chExt cx="5024510" cy="690600"/>
          </a:xfrm>
        </p:grpSpPr>
        <p:grpSp>
          <p:nvGrpSpPr>
            <p:cNvPr id="232" name="Google Shape;232;g2c03ebedcb8_0_771"/>
            <p:cNvGrpSpPr/>
            <p:nvPr/>
          </p:nvGrpSpPr>
          <p:grpSpPr>
            <a:xfrm>
              <a:off x="3687840" y="3494160"/>
              <a:ext cx="5024510" cy="690600"/>
              <a:chOff x="3687840" y="3494160"/>
              <a:chExt cx="5024510" cy="690600"/>
            </a:xfrm>
          </p:grpSpPr>
          <p:sp>
            <p:nvSpPr>
              <p:cNvPr id="233" name="Google Shape;233;g2c03ebedcb8_0_771"/>
              <p:cNvSpPr/>
              <p:nvPr/>
            </p:nvSpPr>
            <p:spPr>
              <a:xfrm>
                <a:off x="3875040" y="3495600"/>
                <a:ext cx="4837310" cy="689042"/>
              </a:xfrm>
              <a:custGeom>
                <a:rect b="b" l="l" r="r" t="t"/>
                <a:pathLst>
                  <a:path extrusionOk="0" h="1916" w="13438">
                    <a:moveTo>
                      <a:pt x="393" y="0"/>
                    </a:moveTo>
                    <a:cubicBezTo>
                      <a:pt x="196" y="0"/>
                      <a:pt x="0" y="196"/>
                      <a:pt x="0" y="393"/>
                    </a:cubicBezTo>
                    <a:lnTo>
                      <a:pt x="0" y="1521"/>
                    </a:lnTo>
                    <a:cubicBezTo>
                      <a:pt x="0" y="1718"/>
                      <a:pt x="196" y="1915"/>
                      <a:pt x="393" y="1915"/>
                    </a:cubicBezTo>
                    <a:lnTo>
                      <a:pt x="13044" y="1915"/>
                    </a:lnTo>
                    <a:cubicBezTo>
                      <a:pt x="13240" y="1915"/>
                      <a:pt x="13437" y="1718"/>
                      <a:pt x="13437" y="1521"/>
                    </a:cubicBezTo>
                    <a:lnTo>
                      <a:pt x="13437" y="393"/>
                    </a:lnTo>
                    <a:cubicBezTo>
                      <a:pt x="13437" y="196"/>
                      <a:pt x="13240" y="0"/>
                      <a:pt x="13044" y="0"/>
                    </a:cubicBezTo>
                    <a:lnTo>
                      <a:pt x="393" y="0"/>
                    </a:lnTo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>
                <a:outerShdw dir="5400000" dist="23040">
                  <a:srgbClr val="000000">
                    <a:alpha val="34120"/>
                  </a:srgb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Calibri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4" name="Google Shape;234;g2c03ebedcb8_0_771"/>
              <p:cNvSpPr/>
              <p:nvPr/>
            </p:nvSpPr>
            <p:spPr>
              <a:xfrm>
                <a:off x="3687840" y="3494160"/>
                <a:ext cx="690600" cy="690600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Calibri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pic>
          <p:nvPicPr>
            <p:cNvPr id="235" name="Google Shape;235;g2c03ebedcb8_0_771"/>
            <p:cNvPicPr preferRelativeResize="0"/>
            <p:nvPr/>
          </p:nvPicPr>
          <p:blipFill rotWithShape="1">
            <a:blip r:embed="rId8">
              <a:alphaModFix/>
            </a:blip>
            <a:srcRect b="0" l="0" r="0" t="0"/>
            <a:stretch/>
          </p:blipFill>
          <p:spPr>
            <a:xfrm>
              <a:off x="3771720" y="3556080"/>
              <a:ext cx="546120" cy="54612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236" name="Google Shape;236;g2c03ebedcb8_0_771"/>
          <p:cNvGrpSpPr/>
          <p:nvPr/>
        </p:nvGrpSpPr>
        <p:grpSpPr>
          <a:xfrm>
            <a:off x="3687840" y="4233960"/>
            <a:ext cx="5024510" cy="690600"/>
            <a:chOff x="3687840" y="4233960"/>
            <a:chExt cx="5024510" cy="690600"/>
          </a:xfrm>
        </p:grpSpPr>
        <p:grpSp>
          <p:nvGrpSpPr>
            <p:cNvPr id="237" name="Google Shape;237;g2c03ebedcb8_0_771"/>
            <p:cNvGrpSpPr/>
            <p:nvPr/>
          </p:nvGrpSpPr>
          <p:grpSpPr>
            <a:xfrm>
              <a:off x="3687840" y="4233960"/>
              <a:ext cx="5024510" cy="690600"/>
              <a:chOff x="3687840" y="4233960"/>
              <a:chExt cx="5024510" cy="690600"/>
            </a:xfrm>
          </p:grpSpPr>
          <p:sp>
            <p:nvSpPr>
              <p:cNvPr id="238" name="Google Shape;238;g2c03ebedcb8_0_771"/>
              <p:cNvSpPr/>
              <p:nvPr/>
            </p:nvSpPr>
            <p:spPr>
              <a:xfrm>
                <a:off x="3875040" y="4235400"/>
                <a:ext cx="4837310" cy="689042"/>
              </a:xfrm>
              <a:custGeom>
                <a:rect b="b" l="l" r="r" t="t"/>
                <a:pathLst>
                  <a:path extrusionOk="0" h="1916" w="13438">
                    <a:moveTo>
                      <a:pt x="393" y="0"/>
                    </a:moveTo>
                    <a:cubicBezTo>
                      <a:pt x="196" y="0"/>
                      <a:pt x="0" y="196"/>
                      <a:pt x="0" y="393"/>
                    </a:cubicBezTo>
                    <a:lnTo>
                      <a:pt x="0" y="1521"/>
                    </a:lnTo>
                    <a:cubicBezTo>
                      <a:pt x="0" y="1718"/>
                      <a:pt x="196" y="1915"/>
                      <a:pt x="393" y="1915"/>
                    </a:cubicBezTo>
                    <a:lnTo>
                      <a:pt x="13044" y="1915"/>
                    </a:lnTo>
                    <a:cubicBezTo>
                      <a:pt x="13240" y="1915"/>
                      <a:pt x="13437" y="1718"/>
                      <a:pt x="13437" y="1521"/>
                    </a:cubicBezTo>
                    <a:lnTo>
                      <a:pt x="13437" y="393"/>
                    </a:lnTo>
                    <a:cubicBezTo>
                      <a:pt x="13437" y="196"/>
                      <a:pt x="13240" y="0"/>
                      <a:pt x="13044" y="0"/>
                    </a:cubicBezTo>
                    <a:lnTo>
                      <a:pt x="393" y="0"/>
                    </a:lnTo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>
                <a:outerShdw dir="5400000" dist="23040">
                  <a:srgbClr val="000000">
                    <a:alpha val="34120"/>
                  </a:srgb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Calibri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9" name="Google Shape;239;g2c03ebedcb8_0_771"/>
              <p:cNvSpPr/>
              <p:nvPr/>
            </p:nvSpPr>
            <p:spPr>
              <a:xfrm>
                <a:off x="3687840" y="4233960"/>
                <a:ext cx="690600" cy="690600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Calibri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pic>
          <p:nvPicPr>
            <p:cNvPr id="240" name="Google Shape;240;g2c03ebedcb8_0_771"/>
            <p:cNvPicPr preferRelativeResize="0"/>
            <p:nvPr/>
          </p:nvPicPr>
          <p:blipFill rotWithShape="1">
            <a:blip r:embed="rId9">
              <a:alphaModFix/>
            </a:blip>
            <a:srcRect b="0" l="0" r="0" t="0"/>
            <a:stretch/>
          </p:blipFill>
          <p:spPr>
            <a:xfrm>
              <a:off x="3771720" y="4292640"/>
              <a:ext cx="546120" cy="54612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241" name="Google Shape;241;g2c03ebedcb8_0_771"/>
          <p:cNvGrpSpPr/>
          <p:nvPr/>
        </p:nvGrpSpPr>
        <p:grpSpPr>
          <a:xfrm>
            <a:off x="3687840" y="4971960"/>
            <a:ext cx="5024510" cy="690600"/>
            <a:chOff x="3687840" y="4971960"/>
            <a:chExt cx="5024510" cy="690600"/>
          </a:xfrm>
        </p:grpSpPr>
        <p:grpSp>
          <p:nvGrpSpPr>
            <p:cNvPr id="242" name="Google Shape;242;g2c03ebedcb8_0_771"/>
            <p:cNvGrpSpPr/>
            <p:nvPr/>
          </p:nvGrpSpPr>
          <p:grpSpPr>
            <a:xfrm>
              <a:off x="3687840" y="4971960"/>
              <a:ext cx="5024510" cy="690600"/>
              <a:chOff x="3687840" y="4971960"/>
              <a:chExt cx="5024510" cy="690600"/>
            </a:xfrm>
          </p:grpSpPr>
          <p:sp>
            <p:nvSpPr>
              <p:cNvPr id="243" name="Google Shape;243;g2c03ebedcb8_0_771"/>
              <p:cNvSpPr/>
              <p:nvPr/>
            </p:nvSpPr>
            <p:spPr>
              <a:xfrm>
                <a:off x="3875040" y="4973400"/>
                <a:ext cx="4837310" cy="689042"/>
              </a:xfrm>
              <a:custGeom>
                <a:rect b="b" l="l" r="r" t="t"/>
                <a:pathLst>
                  <a:path extrusionOk="0" h="1916" w="13438">
                    <a:moveTo>
                      <a:pt x="393" y="0"/>
                    </a:moveTo>
                    <a:cubicBezTo>
                      <a:pt x="196" y="0"/>
                      <a:pt x="0" y="196"/>
                      <a:pt x="0" y="393"/>
                    </a:cubicBezTo>
                    <a:lnTo>
                      <a:pt x="0" y="1521"/>
                    </a:lnTo>
                    <a:cubicBezTo>
                      <a:pt x="0" y="1718"/>
                      <a:pt x="196" y="1915"/>
                      <a:pt x="393" y="1915"/>
                    </a:cubicBezTo>
                    <a:lnTo>
                      <a:pt x="13044" y="1915"/>
                    </a:lnTo>
                    <a:cubicBezTo>
                      <a:pt x="13240" y="1915"/>
                      <a:pt x="13437" y="1718"/>
                      <a:pt x="13437" y="1521"/>
                    </a:cubicBezTo>
                    <a:lnTo>
                      <a:pt x="13437" y="393"/>
                    </a:lnTo>
                    <a:cubicBezTo>
                      <a:pt x="13437" y="196"/>
                      <a:pt x="13240" y="0"/>
                      <a:pt x="13044" y="0"/>
                    </a:cubicBezTo>
                    <a:lnTo>
                      <a:pt x="393" y="0"/>
                    </a:lnTo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>
                <a:outerShdw dir="5400000" dist="23040">
                  <a:srgbClr val="000000">
                    <a:alpha val="34120"/>
                  </a:srgb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Calibri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44" name="Google Shape;244;g2c03ebedcb8_0_771"/>
              <p:cNvSpPr/>
              <p:nvPr/>
            </p:nvSpPr>
            <p:spPr>
              <a:xfrm>
                <a:off x="3687840" y="4971960"/>
                <a:ext cx="690600" cy="690600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Calibri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pic>
          <p:nvPicPr>
            <p:cNvPr id="245" name="Google Shape;245;g2c03ebedcb8_0_771"/>
            <p:cNvPicPr preferRelativeResize="0"/>
            <p:nvPr/>
          </p:nvPicPr>
          <p:blipFill rotWithShape="1">
            <a:blip r:embed="rId10">
              <a:alphaModFix/>
            </a:blip>
            <a:srcRect b="0" l="0" r="0" t="0"/>
            <a:stretch/>
          </p:blipFill>
          <p:spPr>
            <a:xfrm>
              <a:off x="3771720" y="5028840"/>
              <a:ext cx="546120" cy="54612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246" name="Google Shape;246;g2c03ebedcb8_0_771"/>
          <p:cNvGrpSpPr/>
          <p:nvPr/>
        </p:nvGrpSpPr>
        <p:grpSpPr>
          <a:xfrm>
            <a:off x="3687840" y="5711760"/>
            <a:ext cx="5024510" cy="690600"/>
            <a:chOff x="3687840" y="5711760"/>
            <a:chExt cx="5024510" cy="690600"/>
          </a:xfrm>
        </p:grpSpPr>
        <p:grpSp>
          <p:nvGrpSpPr>
            <p:cNvPr id="247" name="Google Shape;247;g2c03ebedcb8_0_771"/>
            <p:cNvGrpSpPr/>
            <p:nvPr/>
          </p:nvGrpSpPr>
          <p:grpSpPr>
            <a:xfrm>
              <a:off x="3687840" y="5711760"/>
              <a:ext cx="5024510" cy="690600"/>
              <a:chOff x="3687840" y="5711760"/>
              <a:chExt cx="5024510" cy="690600"/>
            </a:xfrm>
          </p:grpSpPr>
          <p:sp>
            <p:nvSpPr>
              <p:cNvPr id="248" name="Google Shape;248;g2c03ebedcb8_0_771"/>
              <p:cNvSpPr/>
              <p:nvPr/>
            </p:nvSpPr>
            <p:spPr>
              <a:xfrm>
                <a:off x="3875040" y="5713200"/>
                <a:ext cx="4837310" cy="689042"/>
              </a:xfrm>
              <a:custGeom>
                <a:rect b="b" l="l" r="r" t="t"/>
                <a:pathLst>
                  <a:path extrusionOk="0" h="1916" w="13438">
                    <a:moveTo>
                      <a:pt x="393" y="0"/>
                    </a:moveTo>
                    <a:cubicBezTo>
                      <a:pt x="196" y="0"/>
                      <a:pt x="0" y="196"/>
                      <a:pt x="0" y="393"/>
                    </a:cubicBezTo>
                    <a:lnTo>
                      <a:pt x="0" y="1521"/>
                    </a:lnTo>
                    <a:cubicBezTo>
                      <a:pt x="0" y="1718"/>
                      <a:pt x="196" y="1915"/>
                      <a:pt x="393" y="1915"/>
                    </a:cubicBezTo>
                    <a:lnTo>
                      <a:pt x="13044" y="1915"/>
                    </a:lnTo>
                    <a:cubicBezTo>
                      <a:pt x="13240" y="1915"/>
                      <a:pt x="13437" y="1718"/>
                      <a:pt x="13437" y="1521"/>
                    </a:cubicBezTo>
                    <a:lnTo>
                      <a:pt x="13437" y="393"/>
                    </a:lnTo>
                    <a:cubicBezTo>
                      <a:pt x="13437" y="196"/>
                      <a:pt x="13240" y="0"/>
                      <a:pt x="13044" y="0"/>
                    </a:cubicBezTo>
                    <a:lnTo>
                      <a:pt x="393" y="0"/>
                    </a:lnTo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>
                <a:outerShdw dir="5400000" dist="23040">
                  <a:srgbClr val="000000">
                    <a:alpha val="34120"/>
                  </a:srgb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Calibri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49" name="Google Shape;249;g2c03ebedcb8_0_771"/>
              <p:cNvSpPr/>
              <p:nvPr/>
            </p:nvSpPr>
            <p:spPr>
              <a:xfrm>
                <a:off x="3687840" y="5711760"/>
                <a:ext cx="690600" cy="690600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Calibri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pic>
          <p:nvPicPr>
            <p:cNvPr id="250" name="Google Shape;250;g2c03ebedcb8_0_771"/>
            <p:cNvPicPr preferRelativeResize="0"/>
            <p:nvPr/>
          </p:nvPicPr>
          <p:blipFill rotWithShape="1">
            <a:blip r:embed="rId11">
              <a:alphaModFix/>
            </a:blip>
            <a:srcRect b="0" l="0" r="0" t="0"/>
            <a:stretch/>
          </p:blipFill>
          <p:spPr>
            <a:xfrm>
              <a:off x="3771720" y="5790960"/>
              <a:ext cx="546120" cy="53352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51" name="Google Shape;251;g2c03ebedcb8_0_771"/>
          <p:cNvSpPr/>
          <p:nvPr/>
        </p:nvSpPr>
        <p:spPr>
          <a:xfrm>
            <a:off x="4451054" y="1403275"/>
            <a:ext cx="907902" cy="459702"/>
          </a:xfrm>
          <a:custGeom>
            <a:rect b="b" l="l" r="r" t="t"/>
            <a:pathLst>
              <a:path extrusionOk="0" h="21600" w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txBody>
          <a:bodyPr anchorCtr="0" anchor="t" bIns="46800" lIns="90000" spcFirstLastPara="1" rIns="90000" wrap="square" tIns="468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62AF"/>
              </a:buClr>
              <a:buSzPts val="2400"/>
              <a:buFont typeface="Avenir"/>
              <a:buNone/>
            </a:pPr>
            <a:r>
              <a:rPr b="0" i="0" lang="en-US" sz="2400" u="none" cap="none" strike="noStrike">
                <a:solidFill>
                  <a:srgbClr val="2362AF"/>
                </a:solidFill>
                <a:latin typeface="Avenir"/>
                <a:ea typeface="Avenir"/>
                <a:cs typeface="Avenir"/>
                <a:sym typeface="Avenir"/>
              </a:rPr>
              <a:t>58%</a:t>
            </a:r>
            <a:endParaRPr b="0" i="0" sz="2400" u="none" cap="none" strike="noStrike">
              <a:solidFill>
                <a:srgbClr val="2362A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2" name="Google Shape;252;g2c03ebedcb8_0_771"/>
          <p:cNvSpPr/>
          <p:nvPr/>
        </p:nvSpPr>
        <p:spPr>
          <a:xfrm>
            <a:off x="5274000" y="1473120"/>
            <a:ext cx="3323862" cy="307098"/>
          </a:xfrm>
          <a:custGeom>
            <a:rect b="b" l="l" r="r" t="t"/>
            <a:pathLst>
              <a:path extrusionOk="0" h="21600" w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txBody>
          <a:bodyPr anchorCtr="0" anchor="t" bIns="46800" lIns="90000" spcFirstLastPara="1" rIns="90000" wrap="square" tIns="468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62AF"/>
              </a:buClr>
              <a:buSzPts val="1400"/>
              <a:buFont typeface="Avenir"/>
              <a:buNone/>
            </a:pPr>
            <a:r>
              <a:rPr b="0" i="0" lang="en-US" sz="1400" u="none" cap="none" strike="noStrike">
                <a:solidFill>
                  <a:srgbClr val="2362AF"/>
                </a:solidFill>
                <a:latin typeface="Avenir"/>
                <a:ea typeface="Avenir"/>
                <a:cs typeface="Avenir"/>
                <a:sym typeface="Avenir"/>
              </a:rPr>
              <a:t>Ability to form and support an opinion </a:t>
            </a:r>
            <a:endParaRPr b="0" i="0" sz="1400" u="none" cap="none" strike="noStrike">
              <a:solidFill>
                <a:srgbClr val="2362A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3" name="Google Shape;253;g2c03ebedcb8_0_771"/>
          <p:cNvSpPr/>
          <p:nvPr/>
        </p:nvSpPr>
        <p:spPr>
          <a:xfrm>
            <a:off x="4451054" y="2136594"/>
            <a:ext cx="907902" cy="459702"/>
          </a:xfrm>
          <a:custGeom>
            <a:rect b="b" l="l" r="r" t="t"/>
            <a:pathLst>
              <a:path extrusionOk="0" h="21600" w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txBody>
          <a:bodyPr anchorCtr="0" anchor="t" bIns="46800" lIns="90000" spcFirstLastPara="1" rIns="90000" wrap="square" tIns="468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62AF"/>
              </a:buClr>
              <a:buSzPts val="2400"/>
              <a:buFont typeface="Avenir"/>
              <a:buNone/>
            </a:pPr>
            <a:r>
              <a:rPr b="0" i="0" lang="en-US" sz="2400" u="none" cap="none" strike="noStrike">
                <a:solidFill>
                  <a:srgbClr val="2362AF"/>
                </a:solidFill>
                <a:latin typeface="Avenir"/>
                <a:ea typeface="Avenir"/>
                <a:cs typeface="Avenir"/>
                <a:sym typeface="Avenir"/>
              </a:rPr>
              <a:t>56%</a:t>
            </a:r>
            <a:endParaRPr b="0" i="0" sz="2400" u="none" cap="none" strike="noStrike">
              <a:solidFill>
                <a:srgbClr val="2362A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4" name="Google Shape;254;g2c03ebedcb8_0_771"/>
          <p:cNvSpPr/>
          <p:nvPr/>
        </p:nvSpPr>
        <p:spPr>
          <a:xfrm>
            <a:off x="5274000" y="2206800"/>
            <a:ext cx="1432080" cy="307098"/>
          </a:xfrm>
          <a:custGeom>
            <a:rect b="b" l="l" r="r" t="t"/>
            <a:pathLst>
              <a:path extrusionOk="0" h="21600" w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txBody>
          <a:bodyPr anchorCtr="0" anchor="t" bIns="46800" lIns="90000" spcFirstLastPara="1" rIns="90000" wrap="square" tIns="468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62AF"/>
              </a:buClr>
              <a:buSzPts val="1400"/>
              <a:buFont typeface="Avenir"/>
              <a:buNone/>
            </a:pPr>
            <a:r>
              <a:rPr b="0" i="0" lang="en-US" sz="1400" u="none" cap="none" strike="noStrike">
                <a:solidFill>
                  <a:srgbClr val="2362AF"/>
                </a:solidFill>
                <a:latin typeface="Avenir"/>
                <a:ea typeface="Avenir"/>
                <a:cs typeface="Avenir"/>
                <a:sym typeface="Avenir"/>
              </a:rPr>
              <a:t>Critical thinking </a:t>
            </a:r>
            <a:endParaRPr b="0" i="0" sz="1400" u="none" cap="none" strike="noStrike">
              <a:solidFill>
                <a:srgbClr val="2362A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5" name="Google Shape;255;g2c03ebedcb8_0_771"/>
          <p:cNvSpPr/>
          <p:nvPr/>
        </p:nvSpPr>
        <p:spPr>
          <a:xfrm>
            <a:off x="4451054" y="2852634"/>
            <a:ext cx="907902" cy="459702"/>
          </a:xfrm>
          <a:custGeom>
            <a:rect b="b" l="l" r="r" t="t"/>
            <a:pathLst>
              <a:path extrusionOk="0" h="21600" w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txBody>
          <a:bodyPr anchorCtr="0" anchor="t" bIns="46800" lIns="90000" spcFirstLastPara="1" rIns="90000" wrap="square" tIns="468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62AF"/>
              </a:buClr>
              <a:buSzPts val="2400"/>
              <a:buFont typeface="Avenir"/>
              <a:buNone/>
            </a:pPr>
            <a:r>
              <a:rPr b="0" i="0" lang="en-US" sz="2400" u="none" cap="none" strike="noStrike">
                <a:solidFill>
                  <a:srgbClr val="2362AF"/>
                </a:solidFill>
                <a:latin typeface="Avenir"/>
                <a:ea typeface="Avenir"/>
                <a:cs typeface="Avenir"/>
                <a:sym typeface="Avenir"/>
              </a:rPr>
              <a:t>49%</a:t>
            </a:r>
            <a:endParaRPr b="0" i="0" sz="2400" u="none" cap="none" strike="noStrike">
              <a:solidFill>
                <a:srgbClr val="2362A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6" name="Google Shape;256;g2c03ebedcb8_0_771"/>
          <p:cNvSpPr/>
          <p:nvPr/>
        </p:nvSpPr>
        <p:spPr>
          <a:xfrm>
            <a:off x="5274000" y="2922480"/>
            <a:ext cx="3034260" cy="307098"/>
          </a:xfrm>
          <a:custGeom>
            <a:rect b="b" l="l" r="r" t="t"/>
            <a:pathLst>
              <a:path extrusionOk="0" h="21600" w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txBody>
          <a:bodyPr anchorCtr="0" anchor="t" bIns="46800" lIns="90000" spcFirstLastPara="1" rIns="90000" wrap="square" tIns="468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62AF"/>
              </a:buClr>
              <a:buSzPts val="1400"/>
              <a:buFont typeface="Avenir"/>
              <a:buNone/>
            </a:pPr>
            <a:r>
              <a:rPr b="0" i="0" lang="en-US" sz="1400" u="none" cap="none" strike="noStrike">
                <a:solidFill>
                  <a:srgbClr val="2362AF"/>
                </a:solidFill>
                <a:latin typeface="Avenir"/>
                <a:ea typeface="Avenir"/>
                <a:cs typeface="Avenir"/>
                <a:sym typeface="Avenir"/>
              </a:rPr>
              <a:t>Ability to evaluate concepts/ideas </a:t>
            </a:r>
            <a:endParaRPr b="0" i="0" sz="1400" u="none" cap="none" strike="noStrike">
              <a:solidFill>
                <a:srgbClr val="2362A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7" name="Google Shape;257;g2c03ebedcb8_0_771"/>
          <p:cNvSpPr/>
          <p:nvPr/>
        </p:nvSpPr>
        <p:spPr>
          <a:xfrm>
            <a:off x="4451054" y="3619433"/>
            <a:ext cx="907902" cy="459702"/>
          </a:xfrm>
          <a:custGeom>
            <a:rect b="b" l="l" r="r" t="t"/>
            <a:pathLst>
              <a:path extrusionOk="0" h="21600" w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txBody>
          <a:bodyPr anchorCtr="0" anchor="t" bIns="46800" lIns="90000" spcFirstLastPara="1" rIns="90000" wrap="square" tIns="468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62AF"/>
              </a:buClr>
              <a:buSzPts val="2400"/>
              <a:buFont typeface="Avenir"/>
              <a:buNone/>
            </a:pPr>
            <a:r>
              <a:rPr b="0" i="0" lang="en-US" sz="2400" u="none" cap="none" strike="noStrike">
                <a:solidFill>
                  <a:srgbClr val="2362AF"/>
                </a:solidFill>
                <a:latin typeface="Avenir"/>
                <a:ea typeface="Avenir"/>
                <a:cs typeface="Avenir"/>
                <a:sym typeface="Avenir"/>
              </a:rPr>
              <a:t>47%</a:t>
            </a:r>
            <a:endParaRPr b="0" i="0" sz="2400" u="none" cap="none" strike="noStrike">
              <a:solidFill>
                <a:srgbClr val="2362A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8" name="Google Shape;258;g2c03ebedcb8_0_771"/>
          <p:cNvSpPr/>
          <p:nvPr/>
        </p:nvSpPr>
        <p:spPr>
          <a:xfrm>
            <a:off x="5274000" y="3689280"/>
            <a:ext cx="2610738" cy="307098"/>
          </a:xfrm>
          <a:custGeom>
            <a:rect b="b" l="l" r="r" t="t"/>
            <a:pathLst>
              <a:path extrusionOk="0" h="21600" w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txBody>
          <a:bodyPr anchorCtr="0" anchor="t" bIns="46800" lIns="90000" spcFirstLastPara="1" rIns="90000" wrap="square" tIns="468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62AF"/>
              </a:buClr>
              <a:buSzPts val="1400"/>
              <a:buFont typeface="Avenir"/>
              <a:buNone/>
            </a:pPr>
            <a:r>
              <a:rPr b="0" i="0" lang="en-US" sz="1400" u="none" cap="none" strike="noStrike">
                <a:solidFill>
                  <a:srgbClr val="2362AF"/>
                </a:solidFill>
                <a:latin typeface="Avenir"/>
                <a:ea typeface="Avenir"/>
                <a:cs typeface="Avenir"/>
                <a:sym typeface="Avenir"/>
              </a:rPr>
              <a:t>Reading comprehension </a:t>
            </a:r>
            <a:endParaRPr b="0" i="0" sz="1400" u="none" cap="none" strike="noStrike">
              <a:solidFill>
                <a:srgbClr val="2362A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9" name="Google Shape;259;g2c03ebedcb8_0_771"/>
          <p:cNvSpPr/>
          <p:nvPr/>
        </p:nvSpPr>
        <p:spPr>
          <a:xfrm>
            <a:off x="4451054" y="4352752"/>
            <a:ext cx="907902" cy="459702"/>
          </a:xfrm>
          <a:custGeom>
            <a:rect b="b" l="l" r="r" t="t"/>
            <a:pathLst>
              <a:path extrusionOk="0" h="21600" w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txBody>
          <a:bodyPr anchorCtr="0" anchor="t" bIns="46800" lIns="90000" spcFirstLastPara="1" rIns="90000" wrap="square" tIns="468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62AF"/>
              </a:buClr>
              <a:buSzPts val="2400"/>
              <a:buFont typeface="Avenir"/>
              <a:buNone/>
            </a:pPr>
            <a:r>
              <a:rPr b="0" i="0" lang="en-US" sz="2400" u="none" cap="none" strike="noStrike">
                <a:solidFill>
                  <a:srgbClr val="2362AF"/>
                </a:solidFill>
                <a:latin typeface="Avenir"/>
                <a:ea typeface="Avenir"/>
                <a:cs typeface="Avenir"/>
                <a:sym typeface="Avenir"/>
              </a:rPr>
              <a:t>44%</a:t>
            </a:r>
            <a:endParaRPr b="0" i="0" sz="2400" u="none" cap="none" strike="noStrike">
              <a:solidFill>
                <a:srgbClr val="2362A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0" name="Google Shape;260;g2c03ebedcb8_0_771"/>
          <p:cNvSpPr/>
          <p:nvPr/>
        </p:nvSpPr>
        <p:spPr>
          <a:xfrm>
            <a:off x="5274000" y="4422600"/>
            <a:ext cx="1212462" cy="307098"/>
          </a:xfrm>
          <a:custGeom>
            <a:rect b="b" l="l" r="r" t="t"/>
            <a:pathLst>
              <a:path extrusionOk="0" h="21600" w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txBody>
          <a:bodyPr anchorCtr="0" anchor="t" bIns="46800" lIns="90000" spcFirstLastPara="1" rIns="90000" wrap="square" tIns="468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62AF"/>
              </a:buClr>
              <a:buSzPts val="1400"/>
              <a:buFont typeface="Avenir"/>
              <a:buNone/>
            </a:pPr>
            <a:r>
              <a:rPr b="0" i="0" lang="en-US" sz="1400" u="none" cap="none" strike="noStrike">
                <a:solidFill>
                  <a:srgbClr val="2362AF"/>
                </a:solidFill>
                <a:latin typeface="Avenir"/>
                <a:ea typeface="Avenir"/>
                <a:cs typeface="Avenir"/>
                <a:sym typeface="Avenir"/>
              </a:rPr>
              <a:t>Writing skills </a:t>
            </a:r>
            <a:endParaRPr b="0" i="0" sz="1400" u="none" cap="none" strike="noStrike">
              <a:solidFill>
                <a:srgbClr val="2362A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1" name="Google Shape;261;g2c03ebedcb8_0_771"/>
          <p:cNvSpPr/>
          <p:nvPr/>
        </p:nvSpPr>
        <p:spPr>
          <a:xfrm>
            <a:off x="4451054" y="5078511"/>
            <a:ext cx="907902" cy="459702"/>
          </a:xfrm>
          <a:custGeom>
            <a:rect b="b" l="l" r="r" t="t"/>
            <a:pathLst>
              <a:path extrusionOk="0" h="21600" w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txBody>
          <a:bodyPr anchorCtr="0" anchor="t" bIns="46800" lIns="90000" spcFirstLastPara="1" rIns="90000" wrap="square" tIns="468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62AF"/>
              </a:buClr>
              <a:buSzPts val="2400"/>
              <a:buFont typeface="Avenir"/>
              <a:buNone/>
            </a:pPr>
            <a:r>
              <a:rPr b="0" i="0" lang="en-US" sz="2400" u="none" cap="none" strike="noStrike">
                <a:solidFill>
                  <a:srgbClr val="2362AF"/>
                </a:solidFill>
                <a:latin typeface="Avenir"/>
                <a:ea typeface="Avenir"/>
                <a:cs typeface="Avenir"/>
                <a:sym typeface="Avenir"/>
              </a:rPr>
              <a:t>35%</a:t>
            </a:r>
            <a:endParaRPr b="0" i="0" sz="2400" u="none" cap="none" strike="noStrike">
              <a:solidFill>
                <a:srgbClr val="2362A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2" name="Google Shape;262;g2c03ebedcb8_0_771"/>
          <p:cNvSpPr/>
          <p:nvPr/>
        </p:nvSpPr>
        <p:spPr>
          <a:xfrm>
            <a:off x="5274000" y="5059440"/>
            <a:ext cx="2811240" cy="520182"/>
          </a:xfrm>
          <a:custGeom>
            <a:rect b="b" l="l" r="r" t="t"/>
            <a:pathLst>
              <a:path extrusionOk="0" h="21600" w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txBody>
          <a:bodyPr anchorCtr="0" anchor="t" bIns="46800" lIns="90000" spcFirstLastPara="1" rIns="90000" wrap="square" tIns="468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62AF"/>
              </a:buClr>
              <a:buSzPts val="1400"/>
              <a:buFont typeface="Avenir"/>
              <a:buNone/>
            </a:pPr>
            <a:r>
              <a:rPr b="0" i="0" lang="en-US" sz="1400" u="none" cap="none" strike="noStrike">
                <a:solidFill>
                  <a:srgbClr val="2362AF"/>
                </a:solidFill>
                <a:latin typeface="Avenir"/>
                <a:ea typeface="Avenir"/>
                <a:cs typeface="Avenir"/>
                <a:sym typeface="Avenir"/>
              </a:rPr>
              <a:t>Ability to present information in a clear/concise manner </a:t>
            </a:r>
            <a:endParaRPr b="0" i="0" sz="1400" u="none" cap="none" strike="noStrike">
              <a:solidFill>
                <a:srgbClr val="2362A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3" name="Google Shape;263;g2c03ebedcb8_0_771"/>
          <p:cNvSpPr/>
          <p:nvPr/>
        </p:nvSpPr>
        <p:spPr>
          <a:xfrm>
            <a:off x="4451054" y="5811830"/>
            <a:ext cx="907902" cy="459702"/>
          </a:xfrm>
          <a:custGeom>
            <a:rect b="b" l="l" r="r" t="t"/>
            <a:pathLst>
              <a:path extrusionOk="0" h="21600" w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txBody>
          <a:bodyPr anchorCtr="0" anchor="t" bIns="46800" lIns="90000" spcFirstLastPara="1" rIns="90000" wrap="square" tIns="468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62AF"/>
              </a:buClr>
              <a:buSzPts val="2400"/>
              <a:buFont typeface="Avenir"/>
              <a:buNone/>
            </a:pPr>
            <a:r>
              <a:rPr b="0" i="0" lang="en-US" sz="2400" u="none" cap="none" strike="noStrike">
                <a:solidFill>
                  <a:srgbClr val="2362AF"/>
                </a:solidFill>
                <a:latin typeface="Avenir"/>
                <a:ea typeface="Avenir"/>
                <a:cs typeface="Avenir"/>
                <a:sym typeface="Avenir"/>
              </a:rPr>
              <a:t>35%</a:t>
            </a:r>
            <a:endParaRPr b="0" i="0" sz="2400" u="none" cap="none" strike="noStrike">
              <a:solidFill>
                <a:srgbClr val="2362A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4" name="Google Shape;264;g2c03ebedcb8_0_771"/>
          <p:cNvSpPr/>
          <p:nvPr/>
        </p:nvSpPr>
        <p:spPr>
          <a:xfrm>
            <a:off x="5274000" y="5792760"/>
            <a:ext cx="3325698" cy="520182"/>
          </a:xfrm>
          <a:custGeom>
            <a:rect b="b" l="l" r="r" t="t"/>
            <a:pathLst>
              <a:path extrusionOk="0" h="21600" w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txBody>
          <a:bodyPr anchorCtr="0" anchor="t" bIns="46800" lIns="90000" spcFirstLastPara="1" rIns="90000" wrap="square" tIns="468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62AF"/>
              </a:buClr>
              <a:buSzPts val="1400"/>
              <a:buFont typeface="Avenir"/>
              <a:buNone/>
            </a:pPr>
            <a:r>
              <a:rPr b="0" i="0" lang="en-US" sz="1400" u="none" cap="none" strike="noStrike">
                <a:solidFill>
                  <a:srgbClr val="2362AF"/>
                </a:solidFill>
                <a:latin typeface="Avenir"/>
                <a:ea typeface="Avenir"/>
                <a:cs typeface="Avenir"/>
                <a:sym typeface="Avenir"/>
              </a:rPr>
              <a:t>Ability to navigate digital and print sources to find information </a:t>
            </a:r>
            <a:endParaRPr b="0" i="0" sz="1400" u="none" cap="none" strike="noStrike">
              <a:solidFill>
                <a:srgbClr val="2362A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5" name="Google Shape;265;g2c03ebedcb8_0_771"/>
          <p:cNvSpPr/>
          <p:nvPr/>
        </p:nvSpPr>
        <p:spPr>
          <a:xfrm>
            <a:off x="12600" y="6402240"/>
            <a:ext cx="3340062" cy="413640"/>
          </a:xfrm>
          <a:custGeom>
            <a:rect b="b" l="l" r="r" t="t"/>
            <a:pathLst>
              <a:path extrusionOk="0" h="21600" w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txBody>
          <a:bodyPr anchorCtr="0" anchor="t" bIns="46800" lIns="90000" spcFirstLastPara="1" rIns="90000" wrap="square" tIns="468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00"/>
              <a:buFont typeface="Avenir"/>
              <a:buNone/>
            </a:pPr>
            <a:r>
              <a:rPr b="0" i="0" lang="en-US" sz="700" u="none" cap="none" strike="noStrike">
                <a:solidFill>
                  <a:srgbClr val="FFFFFF"/>
                </a:solidFill>
                <a:latin typeface="Avenir"/>
                <a:ea typeface="Avenir"/>
                <a:cs typeface="Avenir"/>
                <a:sym typeface="Avenir"/>
              </a:rPr>
              <a:t>Findings from myOptions® Encourage</a:t>
            </a:r>
            <a:r>
              <a:rPr b="0" baseline="30000" i="0" lang="en-US" sz="700" u="none" cap="none" strike="noStrike">
                <a:solidFill>
                  <a:srgbClr val="FFFFFF"/>
                </a:solidFill>
                <a:latin typeface="Avenir"/>
                <a:ea typeface="Avenir"/>
                <a:cs typeface="Avenir"/>
                <a:sym typeface="Avenir"/>
              </a:rPr>
              <a:t>TM</a:t>
            </a:r>
            <a:r>
              <a:rPr b="0" i="0" lang="en-US" sz="700" u="none" cap="none" strike="noStrike">
                <a:solidFill>
                  <a:srgbClr val="FFFFFF"/>
                </a:solidFill>
                <a:latin typeface="Avenir"/>
                <a:ea typeface="Avenir"/>
                <a:cs typeface="Avenir"/>
                <a:sym typeface="Avenir"/>
              </a:rPr>
              <a:t>/NCSS research study (2022): National sample includes 32,745 high school students in social studies classrooms and 677 social studies educators. </a:t>
            </a:r>
            <a:endParaRPr b="0" i="0" sz="7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9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Google Shape;270;p4"/>
          <p:cNvSpPr/>
          <p:nvPr/>
        </p:nvSpPr>
        <p:spPr>
          <a:xfrm>
            <a:off x="171360" y="1217520"/>
            <a:ext cx="8799480" cy="497160"/>
          </a:xfrm>
          <a:custGeom>
            <a:rect b="b" l="l" r="r" t="t"/>
            <a:pathLst>
              <a:path extrusionOk="0" h="21600" w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1" name="Google Shape;271;p4"/>
          <p:cNvSpPr/>
          <p:nvPr/>
        </p:nvSpPr>
        <p:spPr>
          <a:xfrm>
            <a:off x="255600" y="2379600"/>
            <a:ext cx="8629560" cy="370080"/>
          </a:xfrm>
          <a:custGeom>
            <a:rect b="b" l="l" r="r" t="t"/>
            <a:pathLst>
              <a:path extrusionOk="0" h="21600" w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PowerPTQuarterGlobeNCSS.png" id="272" name="Google Shape;272;p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73" name="Google Shape;273;p4"/>
          <p:cNvSpPr/>
          <p:nvPr/>
        </p:nvSpPr>
        <p:spPr>
          <a:xfrm>
            <a:off x="3707296" y="274680"/>
            <a:ext cx="4903904" cy="426960"/>
          </a:xfrm>
          <a:custGeom>
            <a:rect b="b" l="l" r="r" t="t"/>
            <a:pathLst>
              <a:path extrusionOk="0" h="21600" w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Avenir"/>
              <a:buNone/>
            </a:pPr>
            <a:r>
              <a:rPr b="1" i="0" lang="en-US" sz="2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Civic Benefits Gained in </a:t>
            </a:r>
            <a:endParaRPr b="1" i="0" sz="2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Avenir"/>
              <a:buNone/>
            </a:pPr>
            <a:r>
              <a:rPr b="1" i="0" lang="en-US" sz="2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Social Studies Classes</a:t>
            </a:r>
            <a:endParaRPr b="1" i="0" sz="2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4" name="Google Shape;274;p4"/>
          <p:cNvSpPr/>
          <p:nvPr/>
        </p:nvSpPr>
        <p:spPr>
          <a:xfrm>
            <a:off x="419040" y="1125360"/>
            <a:ext cx="8305920" cy="368280"/>
          </a:xfrm>
          <a:custGeom>
            <a:rect b="b" l="l" r="r" t="t"/>
            <a:pathLst>
              <a:path extrusionOk="0" h="21600" w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txBody>
          <a:bodyPr anchorCtr="0" anchor="t" bIns="46800" lIns="90000" spcFirstLastPara="1" rIns="90000" wrap="square" tIns="46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1800"/>
              <a:buFont typeface="Avenir"/>
              <a:buNone/>
            </a:pPr>
            <a:r>
              <a:rPr i="0" lang="en-US" sz="2000" u="none" cap="none" strike="noStrik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Nearly 93% of all students report gaining civic benefits in social studies classes.</a:t>
            </a:r>
            <a:endParaRPr i="0" sz="2000" u="none" cap="none" strike="noStrike">
              <a:solidFill>
                <a:schemeClr val="accen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5" name="Google Shape;275;p4"/>
          <p:cNvSpPr/>
          <p:nvPr/>
        </p:nvSpPr>
        <p:spPr>
          <a:xfrm rot="7171200">
            <a:off x="2853360" y="1865880"/>
            <a:ext cx="1546200" cy="1548000"/>
          </a:xfrm>
          <a:custGeom>
            <a:rect b="b" l="l" r="r" t="t"/>
            <a:pathLst>
              <a:path extrusionOk="0" h="1727776" w="1726006">
                <a:moveTo>
                  <a:pt x="0" y="773906"/>
                </a:moveTo>
                <a:cubicBezTo>
                  <a:pt x="0" y="346490"/>
                  <a:pt x="346134" y="0"/>
                  <a:pt x="773113" y="0"/>
                </a:cubicBezTo>
                <a:cubicBezTo>
                  <a:pt x="1090744" y="0"/>
                  <a:pt x="1408374" y="-59988"/>
                  <a:pt x="1726005" y="-179964"/>
                </a:cubicBezTo>
                <a:cubicBezTo>
                  <a:pt x="1606152" y="137993"/>
                  <a:pt x="1546225" y="455949"/>
                  <a:pt x="1546225" y="773906"/>
                </a:cubicBezTo>
                <a:cubicBezTo>
                  <a:pt x="1546225" y="1201322"/>
                  <a:pt x="1200091" y="1547812"/>
                  <a:pt x="773112" y="1547812"/>
                </a:cubicBezTo>
                <a:cubicBezTo>
                  <a:pt x="346133" y="1547812"/>
                  <a:pt x="-1" y="1201322"/>
                  <a:pt x="-1" y="773906"/>
                </a:cubicBezTo>
                <a:lnTo>
                  <a:pt x="0" y="773906"/>
                </a:lnTo>
                <a:close/>
              </a:path>
            </a:pathLst>
          </a:custGeom>
          <a:solidFill>
            <a:srgbClr val="2362AF"/>
          </a:solidFill>
          <a:ln cap="flat" cmpd="sng" w="763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6" name="Google Shape;276;p4"/>
          <p:cNvSpPr/>
          <p:nvPr/>
        </p:nvSpPr>
        <p:spPr>
          <a:xfrm>
            <a:off x="12600" y="6477120"/>
            <a:ext cx="4254480" cy="307080"/>
          </a:xfrm>
          <a:custGeom>
            <a:rect b="b" l="l" r="r" t="t"/>
            <a:pathLst>
              <a:path extrusionOk="0" h="21600" w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txBody>
          <a:bodyPr anchorCtr="0" anchor="t" bIns="46800" lIns="90000" spcFirstLastPara="1" rIns="90000" wrap="square" tIns="468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00"/>
              <a:buFont typeface="Avenir"/>
              <a:buNone/>
            </a:pPr>
            <a:r>
              <a:rPr b="0" i="0" lang="en-US" sz="700" u="none" cap="none" strike="noStrike">
                <a:solidFill>
                  <a:srgbClr val="FFFFFF"/>
                </a:solidFill>
                <a:latin typeface="Avenir"/>
                <a:ea typeface="Avenir"/>
                <a:cs typeface="Avenir"/>
                <a:sym typeface="Avenir"/>
              </a:rPr>
              <a:t>Findings from myOptions® Encourage</a:t>
            </a:r>
            <a:r>
              <a:rPr b="0" baseline="30000" i="0" lang="en-US" sz="700" u="none" cap="none" strike="noStrike">
                <a:solidFill>
                  <a:srgbClr val="FFFFFF"/>
                </a:solidFill>
                <a:latin typeface="Avenir"/>
                <a:ea typeface="Avenir"/>
                <a:cs typeface="Avenir"/>
                <a:sym typeface="Avenir"/>
              </a:rPr>
              <a:t>TM</a:t>
            </a:r>
            <a:r>
              <a:rPr b="0" i="0" lang="en-US" sz="700" u="none" cap="none" strike="noStrike">
                <a:solidFill>
                  <a:srgbClr val="FFFFFF"/>
                </a:solidFill>
                <a:latin typeface="Avenir"/>
                <a:ea typeface="Avenir"/>
                <a:cs typeface="Avenir"/>
                <a:sym typeface="Avenir"/>
              </a:rPr>
              <a:t>/NCSS research study (2022): National sample includes 32,745 high school students in social studies classrooms and 677 social studies educators. </a:t>
            </a:r>
            <a:endParaRPr b="0" i="0" sz="7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7" name="Google Shape;277;p4"/>
          <p:cNvSpPr/>
          <p:nvPr/>
        </p:nvSpPr>
        <p:spPr>
          <a:xfrm rot="3822000">
            <a:off x="1569240" y="2891160"/>
            <a:ext cx="1093680" cy="1092240"/>
          </a:xfrm>
          <a:custGeom>
            <a:rect b="b" l="l" r="r" t="t"/>
            <a:pathLst>
              <a:path extrusionOk="0" h="1219190" w="1220963">
                <a:moveTo>
                  <a:pt x="0" y="546100"/>
                </a:moveTo>
                <a:cubicBezTo>
                  <a:pt x="0" y="244497"/>
                  <a:pt x="244853" y="0"/>
                  <a:pt x="546894" y="0"/>
                </a:cubicBezTo>
                <a:cubicBezTo>
                  <a:pt x="771583" y="0"/>
                  <a:pt x="996273" y="-42330"/>
                  <a:pt x="1220962" y="-126990"/>
                </a:cubicBezTo>
                <a:cubicBezTo>
                  <a:pt x="1136179" y="97373"/>
                  <a:pt x="1093787" y="321737"/>
                  <a:pt x="1093787" y="546100"/>
                </a:cubicBezTo>
                <a:cubicBezTo>
                  <a:pt x="1093787" y="847703"/>
                  <a:pt x="848934" y="1092200"/>
                  <a:pt x="546893" y="1092200"/>
                </a:cubicBezTo>
                <a:cubicBezTo>
                  <a:pt x="244852" y="1092200"/>
                  <a:pt x="-1" y="847703"/>
                  <a:pt x="-1" y="546100"/>
                </a:cubicBezTo>
                <a:lnTo>
                  <a:pt x="0" y="546100"/>
                </a:lnTo>
                <a:close/>
              </a:path>
            </a:pathLst>
          </a:custGeom>
          <a:solidFill>
            <a:srgbClr val="00B050"/>
          </a:solidFill>
          <a:ln cap="flat" cmpd="sng" w="763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8" name="Google Shape;278;p4"/>
          <p:cNvSpPr/>
          <p:nvPr/>
        </p:nvSpPr>
        <p:spPr>
          <a:xfrm rot="-8809800">
            <a:off x="6198840" y="3076200"/>
            <a:ext cx="1076400" cy="1076400"/>
          </a:xfrm>
          <a:custGeom>
            <a:rect b="b" l="l" r="r" t="t"/>
            <a:pathLst>
              <a:path extrusionOk="0" h="1201470" w="1201470">
                <a:moveTo>
                  <a:pt x="0" y="538163"/>
                </a:moveTo>
                <a:cubicBezTo>
                  <a:pt x="0" y="240944"/>
                  <a:pt x="240944" y="0"/>
                  <a:pt x="538163" y="0"/>
                </a:cubicBezTo>
                <a:cubicBezTo>
                  <a:pt x="759265" y="0"/>
                  <a:pt x="980367" y="-41715"/>
                  <a:pt x="1201469" y="-125144"/>
                </a:cubicBezTo>
                <a:cubicBezTo>
                  <a:pt x="1118040" y="95958"/>
                  <a:pt x="1076325" y="317060"/>
                  <a:pt x="1076325" y="538163"/>
                </a:cubicBezTo>
                <a:cubicBezTo>
                  <a:pt x="1076325" y="835382"/>
                  <a:pt x="835381" y="1076326"/>
                  <a:pt x="538162" y="1076326"/>
                </a:cubicBezTo>
                <a:cubicBezTo>
                  <a:pt x="240943" y="1076326"/>
                  <a:pt x="-1" y="835382"/>
                  <a:pt x="-1" y="538163"/>
                </a:cubicBezTo>
                <a:lnTo>
                  <a:pt x="0" y="538163"/>
                </a:lnTo>
                <a:close/>
              </a:path>
            </a:pathLst>
          </a:custGeom>
          <a:solidFill>
            <a:srgbClr val="2362AF"/>
          </a:solidFill>
          <a:ln cap="flat" cmpd="sng" w="763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9" name="Google Shape;279;p4"/>
          <p:cNvSpPr/>
          <p:nvPr/>
        </p:nvSpPr>
        <p:spPr>
          <a:xfrm rot="-6139200">
            <a:off x="6393600" y="4523040"/>
            <a:ext cx="793800" cy="795240"/>
          </a:xfrm>
          <a:custGeom>
            <a:rect b="b" l="l" r="r" t="t"/>
            <a:pathLst>
              <a:path extrusionOk="0" h="887812" w="886039">
                <a:moveTo>
                  <a:pt x="0" y="397669"/>
                </a:moveTo>
                <a:cubicBezTo>
                  <a:pt x="0" y="178042"/>
                  <a:pt x="177687" y="0"/>
                  <a:pt x="396875" y="0"/>
                </a:cubicBezTo>
                <a:cubicBezTo>
                  <a:pt x="559930" y="0"/>
                  <a:pt x="722984" y="-30825"/>
                  <a:pt x="886039" y="-92474"/>
                </a:cubicBezTo>
                <a:cubicBezTo>
                  <a:pt x="824513" y="70907"/>
                  <a:pt x="793750" y="234288"/>
                  <a:pt x="793750" y="397669"/>
                </a:cubicBezTo>
                <a:cubicBezTo>
                  <a:pt x="793750" y="617296"/>
                  <a:pt x="616063" y="795338"/>
                  <a:pt x="396875" y="795338"/>
                </a:cubicBezTo>
                <a:cubicBezTo>
                  <a:pt x="177687" y="795338"/>
                  <a:pt x="0" y="617296"/>
                  <a:pt x="0" y="397669"/>
                </a:cubicBezTo>
                <a:close/>
              </a:path>
            </a:pathLst>
          </a:custGeom>
          <a:solidFill>
            <a:srgbClr val="00B050"/>
          </a:solidFill>
          <a:ln cap="flat" cmpd="sng" w="763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0" name="Google Shape;280;p4"/>
          <p:cNvSpPr/>
          <p:nvPr/>
        </p:nvSpPr>
        <p:spPr>
          <a:xfrm rot="10800000">
            <a:off x="4782960" y="2030040"/>
            <a:ext cx="1268640" cy="1268280"/>
          </a:xfrm>
          <a:custGeom>
            <a:rect b="b" l="l" r="r" t="t"/>
            <a:pathLst>
              <a:path extrusionOk="0" h="1415890" w="1415890">
                <a:moveTo>
                  <a:pt x="0" y="634206"/>
                </a:moveTo>
                <a:cubicBezTo>
                  <a:pt x="0" y="283944"/>
                  <a:pt x="283944" y="0"/>
                  <a:pt x="634206" y="0"/>
                </a:cubicBezTo>
                <a:cubicBezTo>
                  <a:pt x="894767" y="0"/>
                  <a:pt x="1155329" y="-49159"/>
                  <a:pt x="1415890" y="-147478"/>
                </a:cubicBezTo>
                <a:cubicBezTo>
                  <a:pt x="1317571" y="113083"/>
                  <a:pt x="1268412" y="373645"/>
                  <a:pt x="1268412" y="634206"/>
                </a:cubicBezTo>
                <a:cubicBezTo>
                  <a:pt x="1268412" y="984468"/>
                  <a:pt x="984468" y="1268412"/>
                  <a:pt x="634206" y="1268412"/>
                </a:cubicBezTo>
                <a:cubicBezTo>
                  <a:pt x="283944" y="1268412"/>
                  <a:pt x="0" y="984468"/>
                  <a:pt x="0" y="634206"/>
                </a:cubicBezTo>
                <a:close/>
              </a:path>
            </a:pathLst>
          </a:custGeom>
          <a:solidFill>
            <a:srgbClr val="00B050"/>
          </a:solidFill>
          <a:ln cap="flat" cmpd="sng" w="763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1" name="Google Shape;281;p4"/>
          <p:cNvSpPr/>
          <p:nvPr/>
        </p:nvSpPr>
        <p:spPr>
          <a:xfrm>
            <a:off x="2973442" y="2191236"/>
            <a:ext cx="1581984" cy="825120"/>
          </a:xfrm>
          <a:custGeom>
            <a:rect b="b" l="l" r="r" t="t"/>
            <a:pathLst>
              <a:path extrusionOk="0" h="21600" w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txBody>
          <a:bodyPr anchorCtr="0" anchor="t" bIns="46800" lIns="90000" spcFirstLastPara="1" rIns="90000" wrap="square" tIns="46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Font typeface="Avenir"/>
              <a:buNone/>
            </a:pPr>
            <a:r>
              <a:rPr b="0" i="0" lang="en-US" sz="4800" u="none" cap="none" strike="noStrike">
                <a:solidFill>
                  <a:srgbClr val="FFFFFF"/>
                </a:solidFill>
                <a:latin typeface="Avenir"/>
                <a:ea typeface="Avenir"/>
                <a:cs typeface="Avenir"/>
                <a:sym typeface="Avenir"/>
              </a:rPr>
              <a:t>76%</a:t>
            </a:r>
            <a:endParaRPr b="0" i="0" sz="4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2" name="Google Shape;282;p4"/>
          <p:cNvSpPr/>
          <p:nvPr/>
        </p:nvSpPr>
        <p:spPr>
          <a:xfrm>
            <a:off x="4800744" y="2390086"/>
            <a:ext cx="1359396" cy="703458"/>
          </a:xfrm>
          <a:custGeom>
            <a:rect b="b" l="l" r="r" t="t"/>
            <a:pathLst>
              <a:path extrusionOk="0" h="21600" w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txBody>
          <a:bodyPr anchorCtr="0" anchor="t" bIns="46800" lIns="90000" spcFirstLastPara="1" rIns="90000" wrap="square" tIns="46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Font typeface="Avenir"/>
              <a:buNone/>
            </a:pPr>
            <a:r>
              <a:rPr b="0" i="0" lang="en-US" sz="4000" u="none" cap="none" strike="noStrike">
                <a:solidFill>
                  <a:srgbClr val="FFFFFF"/>
                </a:solidFill>
                <a:latin typeface="Avenir"/>
                <a:ea typeface="Avenir"/>
                <a:cs typeface="Avenir"/>
                <a:sym typeface="Avenir"/>
              </a:rPr>
              <a:t>49%</a:t>
            </a:r>
            <a:endParaRPr b="0" i="0" sz="40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3" name="Google Shape;283;p4"/>
          <p:cNvSpPr/>
          <p:nvPr/>
        </p:nvSpPr>
        <p:spPr>
          <a:xfrm>
            <a:off x="6167610" y="3423131"/>
            <a:ext cx="1138860" cy="581418"/>
          </a:xfrm>
          <a:custGeom>
            <a:rect b="b" l="l" r="r" t="t"/>
            <a:pathLst>
              <a:path extrusionOk="0" h="21600" w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txBody>
          <a:bodyPr anchorCtr="0" anchor="t" bIns="46800" lIns="90000" spcFirstLastPara="1" rIns="90000" wrap="square" tIns="46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Avenir"/>
              <a:buNone/>
            </a:pPr>
            <a:r>
              <a:rPr b="0" i="0" lang="en-US" sz="3200" u="none" cap="none" strike="noStrike">
                <a:solidFill>
                  <a:srgbClr val="FFFFFF"/>
                </a:solidFill>
                <a:latin typeface="Avenir"/>
                <a:ea typeface="Avenir"/>
                <a:cs typeface="Avenir"/>
                <a:sym typeface="Avenir"/>
              </a:rPr>
              <a:t>43%</a:t>
            </a:r>
            <a:endParaRPr b="0" i="0" sz="32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4" name="Google Shape;284;p4"/>
          <p:cNvSpPr/>
          <p:nvPr/>
        </p:nvSpPr>
        <p:spPr>
          <a:xfrm>
            <a:off x="6333282" y="4765491"/>
            <a:ext cx="807516" cy="398898"/>
          </a:xfrm>
          <a:custGeom>
            <a:rect b="b" l="l" r="r" t="t"/>
            <a:pathLst>
              <a:path extrusionOk="0" h="21600" w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txBody>
          <a:bodyPr anchorCtr="0" anchor="t" bIns="46800" lIns="90000" spcFirstLastPara="1" rIns="90000" wrap="square" tIns="46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Avenir"/>
              <a:buNone/>
            </a:pPr>
            <a:r>
              <a:rPr b="0" i="0" lang="en-US" sz="2000" u="none" cap="none" strike="noStrike">
                <a:solidFill>
                  <a:srgbClr val="FFFFFF"/>
                </a:solidFill>
                <a:latin typeface="Avenir"/>
                <a:ea typeface="Avenir"/>
                <a:cs typeface="Avenir"/>
                <a:sym typeface="Avenir"/>
              </a:rPr>
              <a:t>23%</a:t>
            </a:r>
            <a:endParaRPr b="0" i="0" sz="20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5" name="Google Shape;285;p4"/>
          <p:cNvSpPr/>
          <p:nvPr/>
        </p:nvSpPr>
        <p:spPr>
          <a:xfrm>
            <a:off x="6203880" y="2165400"/>
            <a:ext cx="2254320" cy="580680"/>
          </a:xfrm>
          <a:custGeom>
            <a:rect b="b" l="l" r="r" t="t"/>
            <a:pathLst>
              <a:path extrusionOk="0" h="21600" w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txBody>
          <a:bodyPr anchorCtr="0" anchor="t" bIns="46800" lIns="90000" spcFirstLastPara="1" rIns="90000" wrap="square" tIns="468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1600"/>
              <a:buFont typeface="Avenir"/>
              <a:buNone/>
            </a:pPr>
            <a:r>
              <a:rPr b="0" i="0" lang="en-US" sz="1600" u="none" cap="none" strike="noStrike">
                <a:solidFill>
                  <a:srgbClr val="002060"/>
                </a:solidFill>
                <a:latin typeface="Avenir"/>
                <a:ea typeface="Avenir"/>
                <a:cs typeface="Avenir"/>
                <a:sym typeface="Avenir"/>
              </a:rPr>
              <a:t>Understanding my role as a citizen</a:t>
            </a:r>
            <a:endParaRPr b="0" i="0" sz="16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6" name="Google Shape;286;p4"/>
          <p:cNvSpPr/>
          <p:nvPr/>
        </p:nvSpPr>
        <p:spPr>
          <a:xfrm>
            <a:off x="1035652" y="1925460"/>
            <a:ext cx="1915920" cy="580680"/>
          </a:xfrm>
          <a:custGeom>
            <a:rect b="b" l="l" r="r" t="t"/>
            <a:pathLst>
              <a:path extrusionOk="0" h="21600" w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txBody>
          <a:bodyPr anchorCtr="0" anchor="t" bIns="46800" lIns="90000" spcFirstLastPara="1" rIns="90000" wrap="square" tIns="468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1600"/>
              <a:buFont typeface="Avenir"/>
              <a:buNone/>
            </a:pPr>
            <a:r>
              <a:rPr b="0" i="0" lang="en-US" sz="1600" u="none" cap="none" strike="noStrike">
                <a:solidFill>
                  <a:srgbClr val="002060"/>
                </a:solidFill>
                <a:latin typeface="Avenir"/>
                <a:ea typeface="Avenir"/>
                <a:cs typeface="Avenir"/>
                <a:sym typeface="Avenir"/>
              </a:rPr>
              <a:t>Knowledge of world events </a:t>
            </a:r>
            <a:endParaRPr b="0" i="0" sz="16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7" name="Google Shape;287;p4"/>
          <p:cNvSpPr/>
          <p:nvPr/>
        </p:nvSpPr>
        <p:spPr>
          <a:xfrm>
            <a:off x="-87480" y="3895828"/>
            <a:ext cx="2337120" cy="580680"/>
          </a:xfrm>
          <a:custGeom>
            <a:rect b="b" l="l" r="r" t="t"/>
            <a:pathLst>
              <a:path extrusionOk="0" h="21600" w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txBody>
          <a:bodyPr anchorCtr="0" anchor="t" bIns="46800" lIns="90000" spcFirstLastPara="1" rIns="90000" wrap="square" tIns="468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1600"/>
              <a:buFont typeface="Avenir"/>
              <a:buNone/>
            </a:pPr>
            <a:r>
              <a:rPr b="0" i="0" lang="en-US" sz="1600" u="none" cap="none" strike="noStrike">
                <a:solidFill>
                  <a:srgbClr val="002060"/>
                </a:solidFill>
                <a:latin typeface="Avenir"/>
                <a:ea typeface="Avenir"/>
                <a:cs typeface="Avenir"/>
                <a:sym typeface="Avenir"/>
              </a:rPr>
              <a:t>Understanding career options and the economy</a:t>
            </a:r>
            <a:endParaRPr b="0" i="0" sz="16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8" name="Google Shape;288;p4"/>
          <p:cNvSpPr/>
          <p:nvPr/>
        </p:nvSpPr>
        <p:spPr>
          <a:xfrm>
            <a:off x="7340760" y="3187800"/>
            <a:ext cx="1454040" cy="824040"/>
          </a:xfrm>
          <a:custGeom>
            <a:rect b="b" l="l" r="r" t="t"/>
            <a:pathLst>
              <a:path extrusionOk="0" h="21600" w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txBody>
          <a:bodyPr anchorCtr="0" anchor="t" bIns="46800" lIns="90000" spcFirstLastPara="1" rIns="90000" wrap="square" tIns="468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1600"/>
              <a:buFont typeface="Avenir"/>
              <a:buNone/>
            </a:pPr>
            <a:r>
              <a:rPr b="0" i="0" lang="en-US" sz="1600" u="none" cap="none" strike="noStrike">
                <a:solidFill>
                  <a:srgbClr val="002060"/>
                </a:solidFill>
                <a:latin typeface="Avenir"/>
                <a:ea typeface="Avenir"/>
                <a:cs typeface="Avenir"/>
                <a:sym typeface="Avenir"/>
              </a:rPr>
              <a:t>Ability to understand politics</a:t>
            </a:r>
            <a:endParaRPr b="0" i="0" sz="16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9" name="Google Shape;289;p4"/>
          <p:cNvSpPr/>
          <p:nvPr/>
        </p:nvSpPr>
        <p:spPr>
          <a:xfrm>
            <a:off x="7236000" y="4630680"/>
            <a:ext cx="1649160" cy="1067418"/>
          </a:xfrm>
          <a:custGeom>
            <a:rect b="b" l="l" r="r" t="t"/>
            <a:pathLst>
              <a:path extrusionOk="0" h="21600" w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txBody>
          <a:bodyPr anchorCtr="0" anchor="t" bIns="46800" lIns="90000" spcFirstLastPara="1" rIns="90000" wrap="square" tIns="468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1600"/>
              <a:buFont typeface="Avenir"/>
              <a:buNone/>
            </a:pPr>
            <a:r>
              <a:rPr b="0" i="0" lang="en-US" sz="1600" u="none" cap="none" strike="noStrike">
                <a:solidFill>
                  <a:srgbClr val="002060"/>
                </a:solidFill>
                <a:latin typeface="Avenir"/>
                <a:ea typeface="Avenir"/>
                <a:cs typeface="Avenir"/>
                <a:sym typeface="Avenir"/>
              </a:rPr>
              <a:t>Interest in becoming involved in the community</a:t>
            </a:r>
            <a:endParaRPr b="0" i="0" sz="16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90" name="Google Shape;290;p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564180" y="3945253"/>
            <a:ext cx="4584700" cy="2298700"/>
          </a:xfrm>
          <a:prstGeom prst="rect">
            <a:avLst/>
          </a:prstGeom>
          <a:noFill/>
          <a:ln>
            <a:noFill/>
          </a:ln>
        </p:spPr>
      </p:pic>
      <p:sp>
        <p:nvSpPr>
          <p:cNvPr id="291" name="Google Shape;291;p4"/>
          <p:cNvSpPr/>
          <p:nvPr/>
        </p:nvSpPr>
        <p:spPr>
          <a:xfrm>
            <a:off x="1576880" y="3086744"/>
            <a:ext cx="1138860" cy="581418"/>
          </a:xfrm>
          <a:custGeom>
            <a:rect b="b" l="l" r="r" t="t"/>
            <a:pathLst>
              <a:path extrusionOk="0" h="21600" w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txBody>
          <a:bodyPr anchorCtr="0" anchor="t" bIns="46800" lIns="90000" spcFirstLastPara="1" rIns="90000" wrap="square" tIns="46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Avenir"/>
              <a:buNone/>
            </a:pPr>
            <a:r>
              <a:rPr b="0" i="0" lang="en-US" sz="3200" u="none" cap="none" strike="noStrike">
                <a:solidFill>
                  <a:srgbClr val="FFFFFF"/>
                </a:solidFill>
                <a:latin typeface="Avenir"/>
                <a:ea typeface="Avenir"/>
                <a:cs typeface="Avenir"/>
                <a:sym typeface="Avenir"/>
              </a:rPr>
              <a:t>32%</a:t>
            </a:r>
            <a:endParaRPr b="0" i="0" sz="32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5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Google Shape;296;p5"/>
          <p:cNvSpPr/>
          <p:nvPr/>
        </p:nvSpPr>
        <p:spPr>
          <a:xfrm>
            <a:off x="171360" y="1217520"/>
            <a:ext cx="8799480" cy="497160"/>
          </a:xfrm>
          <a:custGeom>
            <a:rect b="b" l="l" r="r" t="t"/>
            <a:pathLst>
              <a:path extrusionOk="0" h="21600" w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7" name="Google Shape;297;p5"/>
          <p:cNvSpPr/>
          <p:nvPr/>
        </p:nvSpPr>
        <p:spPr>
          <a:xfrm>
            <a:off x="255600" y="2205393"/>
            <a:ext cx="8629560" cy="370080"/>
          </a:xfrm>
          <a:custGeom>
            <a:rect b="b" l="l" r="r" t="t"/>
            <a:pathLst>
              <a:path extrusionOk="0" h="21600" w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PowerPTQuarterGlobeNCSS.png" id="298" name="Google Shape;298;p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99" name="Google Shape;299;p5"/>
          <p:cNvSpPr/>
          <p:nvPr/>
        </p:nvSpPr>
        <p:spPr>
          <a:xfrm>
            <a:off x="3733920" y="63720"/>
            <a:ext cx="5153040" cy="823320"/>
          </a:xfrm>
          <a:custGeom>
            <a:rect b="b" l="l" r="r" t="t"/>
            <a:pathLst>
              <a:path extrusionOk="0" h="21600" w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Avenir"/>
              <a:buNone/>
            </a:pPr>
            <a:r>
              <a:rPr b="1" i="0" lang="en-US" sz="24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Top Four Social Studies Program Additions Desired by Students</a:t>
            </a:r>
            <a:endParaRPr b="1" i="0" sz="2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0" name="Google Shape;300;p5"/>
          <p:cNvSpPr/>
          <p:nvPr/>
        </p:nvSpPr>
        <p:spPr>
          <a:xfrm rot="3746400">
            <a:off x="1073520" y="2885433"/>
            <a:ext cx="1546200" cy="1547640"/>
          </a:xfrm>
          <a:custGeom>
            <a:rect b="b" l="l" r="r" t="t"/>
            <a:pathLst>
              <a:path extrusionOk="0" h="1727776" w="1726006">
                <a:moveTo>
                  <a:pt x="0" y="773906"/>
                </a:moveTo>
                <a:cubicBezTo>
                  <a:pt x="0" y="346490"/>
                  <a:pt x="346134" y="0"/>
                  <a:pt x="773113" y="0"/>
                </a:cubicBezTo>
                <a:cubicBezTo>
                  <a:pt x="1090744" y="0"/>
                  <a:pt x="1408374" y="-59988"/>
                  <a:pt x="1726005" y="-179964"/>
                </a:cubicBezTo>
                <a:cubicBezTo>
                  <a:pt x="1606152" y="137993"/>
                  <a:pt x="1546225" y="455949"/>
                  <a:pt x="1546225" y="773906"/>
                </a:cubicBezTo>
                <a:cubicBezTo>
                  <a:pt x="1546225" y="1201322"/>
                  <a:pt x="1200091" y="1547812"/>
                  <a:pt x="773112" y="1547812"/>
                </a:cubicBezTo>
                <a:cubicBezTo>
                  <a:pt x="346133" y="1547812"/>
                  <a:pt x="-1" y="1201322"/>
                  <a:pt x="-1" y="773906"/>
                </a:cubicBezTo>
                <a:lnTo>
                  <a:pt x="0" y="773906"/>
                </a:lnTo>
                <a:close/>
              </a:path>
            </a:pathLst>
          </a:custGeom>
          <a:solidFill>
            <a:srgbClr val="2362AF"/>
          </a:solidFill>
          <a:ln cap="flat" cmpd="sng" w="763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1" name="Google Shape;301;p5"/>
          <p:cNvSpPr/>
          <p:nvPr/>
        </p:nvSpPr>
        <p:spPr>
          <a:xfrm rot="8640000">
            <a:off x="4619160" y="2422473"/>
            <a:ext cx="1094040" cy="1092240"/>
          </a:xfrm>
          <a:custGeom>
            <a:rect b="b" l="l" r="r" t="t"/>
            <a:pathLst>
              <a:path extrusionOk="0" h="1219190" w="1220963">
                <a:moveTo>
                  <a:pt x="0" y="546100"/>
                </a:moveTo>
                <a:cubicBezTo>
                  <a:pt x="0" y="244497"/>
                  <a:pt x="244853" y="0"/>
                  <a:pt x="546894" y="0"/>
                </a:cubicBezTo>
                <a:cubicBezTo>
                  <a:pt x="771583" y="0"/>
                  <a:pt x="996273" y="-42330"/>
                  <a:pt x="1220962" y="-126990"/>
                </a:cubicBezTo>
                <a:cubicBezTo>
                  <a:pt x="1136179" y="97373"/>
                  <a:pt x="1093787" y="321737"/>
                  <a:pt x="1093787" y="546100"/>
                </a:cubicBezTo>
                <a:cubicBezTo>
                  <a:pt x="1093787" y="847703"/>
                  <a:pt x="848934" y="1092200"/>
                  <a:pt x="546893" y="1092200"/>
                </a:cubicBezTo>
                <a:cubicBezTo>
                  <a:pt x="244852" y="1092200"/>
                  <a:pt x="-1" y="847703"/>
                  <a:pt x="-1" y="546100"/>
                </a:cubicBezTo>
                <a:lnTo>
                  <a:pt x="0" y="546100"/>
                </a:lnTo>
                <a:close/>
              </a:path>
            </a:pathLst>
          </a:custGeom>
          <a:solidFill>
            <a:srgbClr val="2362AF"/>
          </a:solidFill>
          <a:ln cap="flat" cmpd="sng" w="763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2" name="Google Shape;302;p5"/>
          <p:cNvSpPr/>
          <p:nvPr/>
        </p:nvSpPr>
        <p:spPr>
          <a:xfrm rot="-10470000">
            <a:off x="6105600" y="2805153"/>
            <a:ext cx="1076400" cy="1076400"/>
          </a:xfrm>
          <a:custGeom>
            <a:rect b="b" l="l" r="r" t="t"/>
            <a:pathLst>
              <a:path extrusionOk="0" h="1201470" w="1201470">
                <a:moveTo>
                  <a:pt x="0" y="538163"/>
                </a:moveTo>
                <a:cubicBezTo>
                  <a:pt x="0" y="240944"/>
                  <a:pt x="240944" y="0"/>
                  <a:pt x="538163" y="0"/>
                </a:cubicBezTo>
                <a:cubicBezTo>
                  <a:pt x="759265" y="0"/>
                  <a:pt x="980367" y="-41715"/>
                  <a:pt x="1201469" y="-125144"/>
                </a:cubicBezTo>
                <a:cubicBezTo>
                  <a:pt x="1118040" y="95958"/>
                  <a:pt x="1076325" y="317060"/>
                  <a:pt x="1076325" y="538163"/>
                </a:cubicBezTo>
                <a:cubicBezTo>
                  <a:pt x="1076325" y="835382"/>
                  <a:pt x="835381" y="1076326"/>
                  <a:pt x="538162" y="1076326"/>
                </a:cubicBezTo>
                <a:cubicBezTo>
                  <a:pt x="240943" y="1076326"/>
                  <a:pt x="-1" y="835382"/>
                  <a:pt x="-1" y="538163"/>
                </a:cubicBezTo>
                <a:lnTo>
                  <a:pt x="0" y="538163"/>
                </a:lnTo>
                <a:close/>
              </a:path>
            </a:pathLst>
          </a:custGeom>
          <a:solidFill>
            <a:srgbClr val="00B050"/>
          </a:solidFill>
          <a:ln cap="flat" cmpd="sng" w="763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3" name="Google Shape;303;p5"/>
          <p:cNvSpPr/>
          <p:nvPr/>
        </p:nvSpPr>
        <p:spPr>
          <a:xfrm rot="6055800">
            <a:off x="2828160" y="2364153"/>
            <a:ext cx="1268640" cy="1268280"/>
          </a:xfrm>
          <a:custGeom>
            <a:rect b="b" l="l" r="r" t="t"/>
            <a:pathLst>
              <a:path extrusionOk="0" h="1415890" w="1415890">
                <a:moveTo>
                  <a:pt x="0" y="634206"/>
                </a:moveTo>
                <a:cubicBezTo>
                  <a:pt x="0" y="283944"/>
                  <a:pt x="283944" y="0"/>
                  <a:pt x="634206" y="0"/>
                </a:cubicBezTo>
                <a:cubicBezTo>
                  <a:pt x="894767" y="0"/>
                  <a:pt x="1155329" y="-49159"/>
                  <a:pt x="1415890" y="-147478"/>
                </a:cubicBezTo>
                <a:cubicBezTo>
                  <a:pt x="1317571" y="113083"/>
                  <a:pt x="1268412" y="373645"/>
                  <a:pt x="1268412" y="634206"/>
                </a:cubicBezTo>
                <a:cubicBezTo>
                  <a:pt x="1268412" y="984468"/>
                  <a:pt x="984468" y="1268412"/>
                  <a:pt x="634206" y="1268412"/>
                </a:cubicBezTo>
                <a:cubicBezTo>
                  <a:pt x="283944" y="1268412"/>
                  <a:pt x="0" y="984468"/>
                  <a:pt x="0" y="634206"/>
                </a:cubicBezTo>
                <a:close/>
              </a:path>
            </a:pathLst>
          </a:custGeom>
          <a:solidFill>
            <a:srgbClr val="00B050"/>
          </a:solidFill>
          <a:ln cap="flat" cmpd="sng" w="763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4" name="Google Shape;304;p5"/>
          <p:cNvSpPr/>
          <p:nvPr/>
        </p:nvSpPr>
        <p:spPr>
          <a:xfrm>
            <a:off x="1178260" y="3187165"/>
            <a:ext cx="1527120" cy="825120"/>
          </a:xfrm>
          <a:custGeom>
            <a:rect b="b" l="l" r="r" t="t"/>
            <a:pathLst>
              <a:path extrusionOk="0" h="21600" w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txBody>
          <a:bodyPr anchorCtr="0" anchor="t" bIns="46800" lIns="90000" spcFirstLastPara="1" rIns="90000" wrap="square" tIns="46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Font typeface="Avenir"/>
              <a:buNone/>
            </a:pPr>
            <a:r>
              <a:rPr b="0" i="0" lang="en-US" sz="4800" u="none" cap="none" strike="noStrike">
                <a:solidFill>
                  <a:srgbClr val="FFFFFF"/>
                </a:solidFill>
                <a:latin typeface="Avenir"/>
                <a:ea typeface="Avenir"/>
                <a:cs typeface="Avenir"/>
                <a:sym typeface="Avenir"/>
              </a:rPr>
              <a:t>76%</a:t>
            </a:r>
            <a:endParaRPr b="0" i="0" sz="4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5" name="Google Shape;305;p5"/>
          <p:cNvSpPr/>
          <p:nvPr/>
        </p:nvSpPr>
        <p:spPr>
          <a:xfrm>
            <a:off x="4741431" y="2711057"/>
            <a:ext cx="1035342" cy="581418"/>
          </a:xfrm>
          <a:custGeom>
            <a:rect b="b" l="l" r="r" t="t"/>
            <a:pathLst>
              <a:path extrusionOk="0" h="21600" w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txBody>
          <a:bodyPr anchorCtr="0" anchor="t" bIns="46800" lIns="90000" spcFirstLastPara="1" rIns="90000" wrap="square" tIns="46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Avenir"/>
              <a:buNone/>
            </a:pPr>
            <a:r>
              <a:rPr b="0" i="0" lang="en-US" sz="3200" u="none" cap="none" strike="noStrike">
                <a:solidFill>
                  <a:srgbClr val="FFFFFF"/>
                </a:solidFill>
                <a:latin typeface="Avenir"/>
                <a:ea typeface="Avenir"/>
                <a:cs typeface="Avenir"/>
                <a:sym typeface="Avenir"/>
              </a:rPr>
              <a:t>29%</a:t>
            </a:r>
            <a:endParaRPr b="0" i="0" sz="32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6" name="Google Shape;306;p5"/>
          <p:cNvSpPr/>
          <p:nvPr/>
        </p:nvSpPr>
        <p:spPr>
          <a:xfrm>
            <a:off x="2848850" y="2602528"/>
            <a:ext cx="1405620" cy="703404"/>
          </a:xfrm>
          <a:custGeom>
            <a:rect b="b" l="l" r="r" t="t"/>
            <a:pathLst>
              <a:path extrusionOk="0" h="21600" w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txBody>
          <a:bodyPr anchorCtr="0" anchor="t" bIns="46800" lIns="90000" spcFirstLastPara="1" rIns="90000" wrap="square" tIns="46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Font typeface="Avenir"/>
              <a:buNone/>
            </a:pPr>
            <a:r>
              <a:rPr b="0" i="0" lang="en-US" sz="4000" u="none" cap="none" strike="noStrike">
                <a:solidFill>
                  <a:srgbClr val="FFFFFF"/>
                </a:solidFill>
                <a:latin typeface="Avenir"/>
                <a:ea typeface="Avenir"/>
                <a:cs typeface="Avenir"/>
                <a:sym typeface="Avenir"/>
              </a:rPr>
              <a:t>25%</a:t>
            </a:r>
            <a:endParaRPr b="0" i="0" sz="40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7" name="Google Shape;307;p5"/>
          <p:cNvSpPr/>
          <p:nvPr/>
        </p:nvSpPr>
        <p:spPr>
          <a:xfrm>
            <a:off x="6126948" y="3150518"/>
            <a:ext cx="1174608" cy="581418"/>
          </a:xfrm>
          <a:custGeom>
            <a:rect b="b" l="l" r="r" t="t"/>
            <a:pathLst>
              <a:path extrusionOk="0" h="21600" w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txBody>
          <a:bodyPr anchorCtr="0" anchor="t" bIns="46800" lIns="90000" spcFirstLastPara="1" rIns="90000" wrap="square" tIns="46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Avenir"/>
              <a:buNone/>
            </a:pPr>
            <a:r>
              <a:rPr b="0" i="0" lang="en-US" sz="3200" u="none" cap="none" strike="noStrike">
                <a:solidFill>
                  <a:srgbClr val="FFFFFF"/>
                </a:solidFill>
                <a:latin typeface="Avenir"/>
                <a:ea typeface="Avenir"/>
                <a:cs typeface="Avenir"/>
                <a:sym typeface="Avenir"/>
              </a:rPr>
              <a:t>23%</a:t>
            </a:r>
            <a:endParaRPr b="0" i="0" sz="32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8" name="Google Shape;308;p5"/>
          <p:cNvSpPr/>
          <p:nvPr/>
        </p:nvSpPr>
        <p:spPr>
          <a:xfrm>
            <a:off x="841320" y="1700673"/>
            <a:ext cx="3170160" cy="580680"/>
          </a:xfrm>
          <a:custGeom>
            <a:rect b="b" l="l" r="r" t="t"/>
            <a:pathLst>
              <a:path extrusionOk="0" h="21600" w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txBody>
          <a:bodyPr anchorCtr="0" anchor="t" bIns="46800" lIns="90000" spcFirstLastPara="1" rIns="90000" wrap="square" tIns="468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B050"/>
              </a:buClr>
              <a:buSzPts val="1600"/>
              <a:buFont typeface="Avenir"/>
              <a:buNone/>
            </a:pPr>
            <a:r>
              <a:rPr b="0" i="0" lang="en-US" sz="1600" u="none" cap="none" strike="noStrike">
                <a:solidFill>
                  <a:srgbClr val="00B050"/>
                </a:solidFill>
                <a:latin typeface="Avenir"/>
                <a:ea typeface="Avenir"/>
                <a:cs typeface="Avenir"/>
                <a:sym typeface="Avenir"/>
              </a:rPr>
              <a:t>Additional interaction with politicians/community speakers</a:t>
            </a:r>
            <a:endParaRPr b="0" i="0" sz="1600" u="none" cap="none" strike="noStrike">
              <a:solidFill>
                <a:srgbClr val="00B05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9" name="Google Shape;309;p5"/>
          <p:cNvSpPr/>
          <p:nvPr/>
        </p:nvSpPr>
        <p:spPr>
          <a:xfrm>
            <a:off x="476508" y="4349937"/>
            <a:ext cx="1764000" cy="824040"/>
          </a:xfrm>
          <a:custGeom>
            <a:rect b="b" l="l" r="r" t="t"/>
            <a:pathLst>
              <a:path extrusionOk="0" h="21600" w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txBody>
          <a:bodyPr anchorCtr="0" anchor="t" bIns="46800" lIns="90000" spcFirstLastPara="1" rIns="90000" wrap="square" tIns="468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1600"/>
              <a:buFont typeface="Avenir"/>
              <a:buNone/>
            </a:pPr>
            <a:r>
              <a:rPr b="0" i="0" lang="en-US" sz="1600" u="none" cap="none" strike="noStrike">
                <a:solidFill>
                  <a:srgbClr val="002060"/>
                </a:solidFill>
                <a:latin typeface="Avenir"/>
                <a:ea typeface="Avenir"/>
                <a:cs typeface="Avenir"/>
                <a:sym typeface="Avenir"/>
              </a:rPr>
              <a:t>More field trips to museums/</a:t>
            </a:r>
            <a:br>
              <a:rPr b="0" i="0" lang="en-US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i="0" lang="en-US" sz="1600" u="none" cap="none" strike="noStrike">
                <a:solidFill>
                  <a:srgbClr val="002060"/>
                </a:solidFill>
                <a:latin typeface="Avenir"/>
                <a:ea typeface="Avenir"/>
                <a:cs typeface="Avenir"/>
                <a:sym typeface="Avenir"/>
              </a:rPr>
              <a:t>historical sites</a:t>
            </a:r>
            <a:endParaRPr b="0" i="0" sz="16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0" name="Google Shape;310;p5"/>
          <p:cNvSpPr/>
          <p:nvPr/>
        </p:nvSpPr>
        <p:spPr>
          <a:xfrm>
            <a:off x="5014577" y="1869333"/>
            <a:ext cx="3309565" cy="824040"/>
          </a:xfrm>
          <a:custGeom>
            <a:rect b="b" l="l" r="r" t="t"/>
            <a:pathLst>
              <a:path extrusionOk="0" h="21600" w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txBody>
          <a:bodyPr anchorCtr="0" anchor="t" bIns="46800" lIns="90000" spcFirstLastPara="1" rIns="90000" wrap="square" tIns="468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62AF"/>
              </a:buClr>
              <a:buSzPts val="1600"/>
              <a:buFont typeface="Avenir"/>
              <a:buNone/>
            </a:pPr>
            <a:r>
              <a:rPr b="0" i="0" lang="en-US" sz="1600" u="none" cap="none" strike="noStrike">
                <a:solidFill>
                  <a:srgbClr val="2362AF"/>
                </a:solidFill>
                <a:latin typeface="Avenir"/>
                <a:ea typeface="Avenir"/>
                <a:cs typeface="Avenir"/>
                <a:sym typeface="Avenir"/>
              </a:rPr>
              <a:t>More service learning/community service opportunities</a:t>
            </a:r>
            <a:endParaRPr b="0" i="0" sz="1600" u="none" cap="none" strike="noStrike">
              <a:solidFill>
                <a:srgbClr val="2362A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1" name="Google Shape;311;p5"/>
          <p:cNvSpPr/>
          <p:nvPr/>
        </p:nvSpPr>
        <p:spPr>
          <a:xfrm>
            <a:off x="6536122" y="4007049"/>
            <a:ext cx="2011530" cy="889396"/>
          </a:xfrm>
          <a:custGeom>
            <a:rect b="b" l="l" r="r" t="t"/>
            <a:pathLst>
              <a:path extrusionOk="0" h="21600" w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txBody>
          <a:bodyPr anchorCtr="0" anchor="t" bIns="46800" lIns="90000" spcFirstLastPara="1" rIns="90000" wrap="square" tIns="468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B050"/>
              </a:buClr>
              <a:buSzPts val="1600"/>
              <a:buFont typeface="Avenir"/>
              <a:buNone/>
            </a:pPr>
            <a:r>
              <a:rPr b="0" i="0" lang="en-US" sz="1600" u="none" cap="none" strike="noStrike">
                <a:solidFill>
                  <a:srgbClr val="00B050"/>
                </a:solidFill>
                <a:latin typeface="Avenir"/>
                <a:ea typeface="Avenir"/>
                <a:cs typeface="Avenir"/>
                <a:sym typeface="Avenir"/>
              </a:rPr>
              <a:t>Larger variety of social studies course offerings in my school</a:t>
            </a:r>
            <a:endParaRPr b="0" i="0" sz="1600" u="none" cap="none" strike="noStrike">
              <a:solidFill>
                <a:srgbClr val="00B05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2" name="Google Shape;312;p5"/>
          <p:cNvSpPr/>
          <p:nvPr/>
        </p:nvSpPr>
        <p:spPr>
          <a:xfrm>
            <a:off x="2914560" y="4251240"/>
            <a:ext cx="3314880" cy="254016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3" name="Google Shape;313;p5"/>
          <p:cNvSpPr/>
          <p:nvPr/>
        </p:nvSpPr>
        <p:spPr>
          <a:xfrm>
            <a:off x="12600" y="6477120"/>
            <a:ext cx="4254480" cy="307080"/>
          </a:xfrm>
          <a:custGeom>
            <a:rect b="b" l="l" r="r" t="t"/>
            <a:pathLst>
              <a:path extrusionOk="0" h="21600" w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txBody>
          <a:bodyPr anchorCtr="0" anchor="t" bIns="46800" lIns="90000" spcFirstLastPara="1" rIns="90000" wrap="square" tIns="468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00"/>
              <a:buFont typeface="Avenir"/>
              <a:buNone/>
            </a:pPr>
            <a:r>
              <a:rPr b="0" i="0" lang="en-US" sz="700" u="none" cap="none" strike="noStrike">
                <a:solidFill>
                  <a:srgbClr val="FFFFFF"/>
                </a:solidFill>
                <a:latin typeface="Avenir"/>
                <a:ea typeface="Avenir"/>
                <a:cs typeface="Avenir"/>
                <a:sym typeface="Avenir"/>
              </a:rPr>
              <a:t>Findings from myOptions® Encourage</a:t>
            </a:r>
            <a:r>
              <a:rPr b="0" baseline="30000" i="0" lang="en-US" sz="700" u="none" cap="none" strike="noStrike">
                <a:solidFill>
                  <a:srgbClr val="FFFFFF"/>
                </a:solidFill>
                <a:latin typeface="Avenir"/>
                <a:ea typeface="Avenir"/>
                <a:cs typeface="Avenir"/>
                <a:sym typeface="Avenir"/>
              </a:rPr>
              <a:t>TM</a:t>
            </a:r>
            <a:r>
              <a:rPr b="0" i="0" lang="en-US" sz="700" u="none" cap="none" strike="noStrike">
                <a:solidFill>
                  <a:srgbClr val="FFFFFF"/>
                </a:solidFill>
                <a:latin typeface="Avenir"/>
                <a:ea typeface="Avenir"/>
                <a:cs typeface="Avenir"/>
                <a:sym typeface="Avenir"/>
              </a:rPr>
              <a:t>/NCSS research study (2022): National sample includes 32,745 high school students in social studies classrooms and 677 social studies educators. </a:t>
            </a:r>
            <a:endParaRPr b="0" i="0" sz="7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14" name="Google Shape;314;p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918709" y="3838131"/>
            <a:ext cx="3314700" cy="2540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8" name="Shape 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" name="Google Shape;319;p8"/>
          <p:cNvSpPr/>
          <p:nvPr/>
        </p:nvSpPr>
        <p:spPr>
          <a:xfrm>
            <a:off x="171360" y="1217520"/>
            <a:ext cx="8799480" cy="497160"/>
          </a:xfrm>
          <a:custGeom>
            <a:rect b="b" l="l" r="r" t="t"/>
            <a:pathLst>
              <a:path extrusionOk="0" h="21600" w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0" name="Google Shape;320;p8"/>
          <p:cNvSpPr/>
          <p:nvPr/>
        </p:nvSpPr>
        <p:spPr>
          <a:xfrm>
            <a:off x="255600" y="2379600"/>
            <a:ext cx="8629560" cy="370080"/>
          </a:xfrm>
          <a:custGeom>
            <a:rect b="b" l="l" r="r" t="t"/>
            <a:pathLst>
              <a:path extrusionOk="0" h="21600" w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PowerPTQuarterGlobeNCSS.pdf" id="321" name="Google Shape;321;p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-162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22" name="Google Shape;322;p8"/>
          <p:cNvSpPr/>
          <p:nvPr/>
        </p:nvSpPr>
        <p:spPr>
          <a:xfrm>
            <a:off x="3578087" y="228960"/>
            <a:ext cx="5303113" cy="518400"/>
          </a:xfrm>
          <a:custGeom>
            <a:rect b="b" l="l" r="r" t="t"/>
            <a:pathLst>
              <a:path extrusionOk="0" h="21600" w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i="0" lang="en-US" sz="2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Perceived Importance of </a:t>
            </a:r>
            <a:endParaRPr b="1" i="0" sz="2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i="0" lang="en-US" sz="2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Social Studies Courses</a:t>
            </a:r>
            <a:endParaRPr b="1" i="0" sz="2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3" name="Google Shape;323;p8"/>
          <p:cNvSpPr/>
          <p:nvPr/>
        </p:nvSpPr>
        <p:spPr>
          <a:xfrm>
            <a:off x="12600" y="6477120"/>
            <a:ext cx="4178520" cy="307080"/>
          </a:xfrm>
          <a:custGeom>
            <a:rect b="b" l="l" r="r" t="t"/>
            <a:pathLst>
              <a:path extrusionOk="0" h="21600" w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txBody>
          <a:bodyPr anchorCtr="0" anchor="t" bIns="46800" lIns="90000" spcFirstLastPara="1" rIns="90000" wrap="square" tIns="468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00"/>
              <a:buFont typeface="Avenir"/>
              <a:buNone/>
            </a:pPr>
            <a:r>
              <a:rPr b="0" i="0" lang="en-US" sz="700" u="none" cap="none" strike="noStrike">
                <a:solidFill>
                  <a:srgbClr val="FFFFFF"/>
                </a:solidFill>
                <a:latin typeface="Avenir"/>
                <a:ea typeface="Avenir"/>
                <a:cs typeface="Avenir"/>
                <a:sym typeface="Avenir"/>
              </a:rPr>
              <a:t>Findings from myOptions® Encourage</a:t>
            </a:r>
            <a:r>
              <a:rPr b="0" baseline="30000" i="0" lang="en-US" sz="700" u="none" cap="none" strike="noStrike">
                <a:solidFill>
                  <a:srgbClr val="FFFFFF"/>
                </a:solidFill>
                <a:latin typeface="Avenir"/>
                <a:ea typeface="Avenir"/>
                <a:cs typeface="Avenir"/>
                <a:sym typeface="Avenir"/>
              </a:rPr>
              <a:t>TM</a:t>
            </a:r>
            <a:r>
              <a:rPr b="0" i="0" lang="en-US" sz="700" u="none" cap="none" strike="noStrike">
                <a:solidFill>
                  <a:srgbClr val="FFFFFF"/>
                </a:solidFill>
                <a:latin typeface="Avenir"/>
                <a:ea typeface="Avenir"/>
                <a:cs typeface="Avenir"/>
                <a:sym typeface="Avenir"/>
              </a:rPr>
              <a:t>/NCSS research study (2022): National sample includes 32,745 high school students in social studies classrooms and 677 social studies educators. </a:t>
            </a:r>
            <a:endParaRPr b="0" i="0" sz="7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24" name="Google Shape;324;p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-774627" y="1024167"/>
            <a:ext cx="6969963" cy="4646642"/>
          </a:xfrm>
          <a:prstGeom prst="rect">
            <a:avLst/>
          </a:prstGeom>
          <a:noFill/>
          <a:ln>
            <a:noFill/>
          </a:ln>
        </p:spPr>
      </p:pic>
      <p:sp>
        <p:nvSpPr>
          <p:cNvPr id="325" name="Google Shape;325;p8"/>
          <p:cNvSpPr/>
          <p:nvPr/>
        </p:nvSpPr>
        <p:spPr>
          <a:xfrm>
            <a:off x="5295005" y="2751868"/>
            <a:ext cx="3276720" cy="1191240"/>
          </a:xfrm>
          <a:custGeom>
            <a:rect b="b" l="l" r="r" t="t"/>
            <a:pathLst>
              <a:path extrusionOk="0" h="21600" w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txBody>
          <a:bodyPr anchorCtr="0" anchor="t" bIns="46800" lIns="90000" spcFirstLastPara="1" rIns="90000" wrap="square" tIns="468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venir"/>
              <a:buNone/>
            </a:pPr>
            <a:r>
              <a:rPr i="0" lang="en-US" sz="2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Students said that social studies courses were important based on current political and social issues. </a:t>
            </a:r>
            <a:endParaRPr i="0" sz="20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6" name="Google Shape;326;p8"/>
          <p:cNvSpPr/>
          <p:nvPr/>
        </p:nvSpPr>
        <p:spPr>
          <a:xfrm>
            <a:off x="2209680" y="3429000"/>
            <a:ext cx="3276720" cy="825120"/>
          </a:xfrm>
          <a:custGeom>
            <a:rect b="b" l="l" r="r" t="t"/>
            <a:pathLst>
              <a:path extrusionOk="0" h="21600" w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txBody>
          <a:bodyPr anchorCtr="0" anchor="t" bIns="46800" lIns="90000" spcFirstLastPara="1" rIns="90000" wrap="square" tIns="468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Font typeface="Avenir"/>
              <a:buNone/>
            </a:pPr>
            <a:r>
              <a:rPr b="0" i="0" lang="en-US" sz="4800" u="none" cap="none" strike="noStrike">
                <a:solidFill>
                  <a:srgbClr val="FFFFFF"/>
                </a:solidFill>
                <a:latin typeface="Avenir"/>
                <a:ea typeface="Avenir"/>
                <a:cs typeface="Avenir"/>
                <a:sym typeface="Avenir"/>
              </a:rPr>
              <a:t>91%</a:t>
            </a:r>
            <a:endParaRPr b="0" i="0" sz="4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ransition spd="slow"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0" name="Shape 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" name="Google Shape;331;p9"/>
          <p:cNvSpPr/>
          <p:nvPr/>
        </p:nvSpPr>
        <p:spPr>
          <a:xfrm>
            <a:off x="171360" y="1217520"/>
            <a:ext cx="8799480" cy="497160"/>
          </a:xfrm>
          <a:custGeom>
            <a:rect b="b" l="l" r="r" t="t"/>
            <a:pathLst>
              <a:path extrusionOk="0" h="21600" w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2" name="Google Shape;332;p9"/>
          <p:cNvSpPr/>
          <p:nvPr/>
        </p:nvSpPr>
        <p:spPr>
          <a:xfrm>
            <a:off x="255600" y="2379600"/>
            <a:ext cx="8629560" cy="370080"/>
          </a:xfrm>
          <a:custGeom>
            <a:rect b="b" l="l" r="r" t="t"/>
            <a:pathLst>
              <a:path extrusionOk="0" h="21600" w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PowerPTQuarterGlobeNCSS.png" id="333" name="Google Shape;333;p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34" name="Google Shape;334;p9"/>
          <p:cNvSpPr/>
          <p:nvPr/>
        </p:nvSpPr>
        <p:spPr>
          <a:xfrm>
            <a:off x="3124080" y="2880"/>
            <a:ext cx="5762880" cy="945000"/>
          </a:xfrm>
          <a:custGeom>
            <a:rect b="b" l="l" r="r" t="t"/>
            <a:pathLst>
              <a:path extrusionOk="0" h="21600" w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Avenir"/>
              <a:buNone/>
            </a:pPr>
            <a:r>
              <a:rPr b="1" i="0" lang="en-US" sz="2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Social Studies Coursework </a:t>
            </a:r>
            <a:endParaRPr b="1" i="0" sz="2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Avenir"/>
              <a:buNone/>
            </a:pPr>
            <a:r>
              <a:rPr b="1" i="0" lang="en-US" sz="2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by Grade Level </a:t>
            </a:r>
            <a:endParaRPr b="1" i="0" sz="2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5" name="Google Shape;335;p9"/>
          <p:cNvSpPr/>
          <p:nvPr/>
        </p:nvSpPr>
        <p:spPr>
          <a:xfrm>
            <a:off x="12600" y="6477120"/>
            <a:ext cx="4254480" cy="307080"/>
          </a:xfrm>
          <a:custGeom>
            <a:rect b="b" l="l" r="r" t="t"/>
            <a:pathLst>
              <a:path extrusionOk="0" h="21600" w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txBody>
          <a:bodyPr anchorCtr="0" anchor="t" bIns="46800" lIns="90000" spcFirstLastPara="1" rIns="90000" wrap="square" tIns="468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00"/>
              <a:buFont typeface="Avenir"/>
              <a:buNone/>
            </a:pPr>
            <a:r>
              <a:rPr b="0" i="0" lang="en-US" sz="700" u="none" cap="none" strike="noStrike">
                <a:solidFill>
                  <a:srgbClr val="FFFFFF"/>
                </a:solidFill>
                <a:latin typeface="Avenir"/>
                <a:ea typeface="Avenir"/>
                <a:cs typeface="Avenir"/>
                <a:sym typeface="Avenir"/>
              </a:rPr>
              <a:t>Findings from myOptions® Encourage</a:t>
            </a:r>
            <a:r>
              <a:rPr b="0" baseline="30000" i="0" lang="en-US" sz="700" u="none" cap="none" strike="noStrike">
                <a:solidFill>
                  <a:srgbClr val="FFFFFF"/>
                </a:solidFill>
                <a:latin typeface="Avenir"/>
                <a:ea typeface="Avenir"/>
                <a:cs typeface="Avenir"/>
                <a:sym typeface="Avenir"/>
              </a:rPr>
              <a:t>TM</a:t>
            </a:r>
            <a:r>
              <a:rPr b="0" i="0" lang="en-US" sz="700" u="none" cap="none" strike="noStrike">
                <a:solidFill>
                  <a:srgbClr val="FFFFFF"/>
                </a:solidFill>
                <a:latin typeface="Avenir"/>
                <a:ea typeface="Avenir"/>
                <a:cs typeface="Avenir"/>
                <a:sym typeface="Avenir"/>
              </a:rPr>
              <a:t>/NCSS research study (2022): National sample includes 32,745 high school students in social studies classrooms and 677 social studies educators. </a:t>
            </a:r>
            <a:endParaRPr b="0" i="0" sz="7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https://lh6.googleusercontent.com/mee-rZyM-ClAV1ffVKQH1ax0IRoBfellFun4IeEe1lQfDlh13a56bmXITfef402CfSZ2R5IgnaF_X5oKuoTKK7R6O8Ueo0R_PQQD6DqZLFdUOpyHvM6_F14YpOBZSWMtVgXjM0yTP1FrogHWHnSJkfzfjTx597fepHkTNACPksUluwv_QJlaA9A9mqu59mnt5FkcmQ" id="336" name="Google Shape;336;p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414913" y="1466100"/>
            <a:ext cx="6593305" cy="444475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0" name="Shape 3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1" name="Google Shape;341;p14"/>
          <p:cNvSpPr/>
          <p:nvPr/>
        </p:nvSpPr>
        <p:spPr>
          <a:xfrm>
            <a:off x="171360" y="1217520"/>
            <a:ext cx="8799480" cy="497160"/>
          </a:xfrm>
          <a:custGeom>
            <a:rect b="b" l="l" r="r" t="t"/>
            <a:pathLst>
              <a:path extrusionOk="0" h="21600" w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2" name="Google Shape;342;p14"/>
          <p:cNvSpPr/>
          <p:nvPr/>
        </p:nvSpPr>
        <p:spPr>
          <a:xfrm>
            <a:off x="255600" y="2379600"/>
            <a:ext cx="8629560" cy="370080"/>
          </a:xfrm>
          <a:custGeom>
            <a:rect b="b" l="l" r="r" t="t"/>
            <a:pathLst>
              <a:path extrusionOk="0" h="21600" w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PowerPTQuarterGlobeNCSS.png" id="343" name="Google Shape;343;p1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44" name="Google Shape;344;p14"/>
          <p:cNvSpPr/>
          <p:nvPr/>
        </p:nvSpPr>
        <p:spPr>
          <a:xfrm>
            <a:off x="2175309" y="216000"/>
            <a:ext cx="6711651" cy="518400"/>
          </a:xfrm>
          <a:custGeom>
            <a:rect b="b" l="l" r="r" t="t"/>
            <a:pathLst>
              <a:path extrusionOk="0" h="21600" w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i="0" lang="en-US" sz="2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Social Studies Courses Available </a:t>
            </a:r>
            <a:endParaRPr b="1" i="0" sz="2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5" name="Google Shape;345;p14"/>
          <p:cNvSpPr/>
          <p:nvPr/>
        </p:nvSpPr>
        <p:spPr>
          <a:xfrm>
            <a:off x="12600" y="6477120"/>
            <a:ext cx="4254480" cy="307080"/>
          </a:xfrm>
          <a:custGeom>
            <a:rect b="b" l="l" r="r" t="t"/>
            <a:pathLst>
              <a:path extrusionOk="0" h="21600" w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txBody>
          <a:bodyPr anchorCtr="0" anchor="t" bIns="46800" lIns="90000" spcFirstLastPara="1" rIns="90000" wrap="square" tIns="468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00"/>
              <a:buFont typeface="Avenir"/>
              <a:buNone/>
            </a:pPr>
            <a:r>
              <a:rPr b="0" i="0" lang="en-US" sz="700" u="none" cap="none" strike="noStrike">
                <a:solidFill>
                  <a:srgbClr val="FFFFFF"/>
                </a:solidFill>
                <a:latin typeface="Avenir"/>
                <a:ea typeface="Avenir"/>
                <a:cs typeface="Avenir"/>
                <a:sym typeface="Avenir"/>
              </a:rPr>
              <a:t>Findings from myOptions® Encourage</a:t>
            </a:r>
            <a:r>
              <a:rPr b="0" baseline="30000" i="0" lang="en-US" sz="700" u="none" cap="none" strike="noStrike">
                <a:solidFill>
                  <a:srgbClr val="FFFFFF"/>
                </a:solidFill>
                <a:latin typeface="Avenir"/>
                <a:ea typeface="Avenir"/>
                <a:cs typeface="Avenir"/>
                <a:sym typeface="Avenir"/>
              </a:rPr>
              <a:t>TM</a:t>
            </a:r>
            <a:r>
              <a:rPr b="0" i="0" lang="en-US" sz="700" u="none" cap="none" strike="noStrike">
                <a:solidFill>
                  <a:srgbClr val="FFFFFF"/>
                </a:solidFill>
                <a:latin typeface="Avenir"/>
                <a:ea typeface="Avenir"/>
                <a:cs typeface="Avenir"/>
                <a:sym typeface="Avenir"/>
              </a:rPr>
              <a:t>/NCSS research study (2022): National sample includes 32,745 high school students in social studies classrooms and 677 social studies educators. </a:t>
            </a:r>
            <a:endParaRPr b="0" i="0" sz="7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46" name="Google Shape;346;p1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170263" y="1558566"/>
            <a:ext cx="6800233" cy="4064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0" name="Shape 3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" name="Google Shape;351;p10"/>
          <p:cNvSpPr/>
          <p:nvPr/>
        </p:nvSpPr>
        <p:spPr>
          <a:xfrm>
            <a:off x="171360" y="1217520"/>
            <a:ext cx="8799462" cy="497178"/>
          </a:xfrm>
          <a:custGeom>
            <a:rect b="b" l="l" r="r" t="t"/>
            <a:pathLst>
              <a:path extrusionOk="0" h="21600" w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2" name="Google Shape;352;p10"/>
          <p:cNvSpPr/>
          <p:nvPr/>
        </p:nvSpPr>
        <p:spPr>
          <a:xfrm>
            <a:off x="255600" y="2379600"/>
            <a:ext cx="8629578" cy="370062"/>
          </a:xfrm>
          <a:custGeom>
            <a:rect b="b" l="l" r="r" t="t"/>
            <a:pathLst>
              <a:path extrusionOk="0" h="21600" w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PowerPTQuarterGlobeNCSS.png" id="353" name="Google Shape;353;p1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144001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54" name="Google Shape;354;p10"/>
          <p:cNvSpPr/>
          <p:nvPr/>
        </p:nvSpPr>
        <p:spPr>
          <a:xfrm>
            <a:off x="2689224" y="216000"/>
            <a:ext cx="6197742" cy="518400"/>
          </a:xfrm>
          <a:custGeom>
            <a:rect b="b" l="l" r="r" t="t"/>
            <a:pathLst>
              <a:path extrusionOk="0" h="21600" w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Avenir"/>
              <a:buNone/>
            </a:pPr>
            <a:r>
              <a:rPr b="1" i="0" lang="en-US" sz="2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Use of Technology in the Classroom</a:t>
            </a:r>
            <a:endParaRPr b="1" i="0" sz="2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5" name="Google Shape;355;p10"/>
          <p:cNvSpPr/>
          <p:nvPr/>
        </p:nvSpPr>
        <p:spPr>
          <a:xfrm>
            <a:off x="12600" y="6477120"/>
            <a:ext cx="4254498" cy="307098"/>
          </a:xfrm>
          <a:custGeom>
            <a:rect b="b" l="l" r="r" t="t"/>
            <a:pathLst>
              <a:path extrusionOk="0" h="21600" w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txBody>
          <a:bodyPr anchorCtr="0" anchor="t" bIns="46800" lIns="90000" spcFirstLastPara="1" rIns="90000" wrap="square" tIns="468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00"/>
              <a:buFont typeface="Avenir"/>
              <a:buNone/>
            </a:pPr>
            <a:r>
              <a:rPr b="0" i="0" lang="en-US" sz="700" u="none" cap="none" strike="noStrike">
                <a:solidFill>
                  <a:srgbClr val="FFFFFF"/>
                </a:solidFill>
                <a:latin typeface="Avenir"/>
                <a:ea typeface="Avenir"/>
                <a:cs typeface="Avenir"/>
                <a:sym typeface="Avenir"/>
              </a:rPr>
              <a:t>Findings from myOptions® Encourage</a:t>
            </a:r>
            <a:r>
              <a:rPr b="0" baseline="30000" i="0" lang="en-US" sz="700" u="none" cap="none" strike="noStrike">
                <a:solidFill>
                  <a:srgbClr val="FFFFFF"/>
                </a:solidFill>
                <a:latin typeface="Avenir"/>
                <a:ea typeface="Avenir"/>
                <a:cs typeface="Avenir"/>
                <a:sym typeface="Avenir"/>
              </a:rPr>
              <a:t>TM</a:t>
            </a:r>
            <a:r>
              <a:rPr b="0" i="0" lang="en-US" sz="700" u="none" cap="none" strike="noStrike">
                <a:solidFill>
                  <a:srgbClr val="FFFFFF"/>
                </a:solidFill>
                <a:latin typeface="Avenir"/>
                <a:ea typeface="Avenir"/>
                <a:cs typeface="Avenir"/>
                <a:sym typeface="Avenir"/>
              </a:rPr>
              <a:t>/NCSS research study (2022): National sample includes 32,745 high school students in social studies classrooms and 677 social studies educators. </a:t>
            </a:r>
            <a:endParaRPr b="0" i="0" sz="7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56" name="Google Shape;356;p1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522380" y="1714680"/>
            <a:ext cx="6096000" cy="4064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60" name="Shape 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" name="Google Shape;361;p11"/>
          <p:cNvSpPr/>
          <p:nvPr/>
        </p:nvSpPr>
        <p:spPr>
          <a:xfrm>
            <a:off x="171360" y="1217520"/>
            <a:ext cx="8799480" cy="497160"/>
          </a:xfrm>
          <a:custGeom>
            <a:rect b="b" l="l" r="r" t="t"/>
            <a:pathLst>
              <a:path extrusionOk="0" h="21600" w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2" name="Google Shape;362;p11"/>
          <p:cNvSpPr/>
          <p:nvPr/>
        </p:nvSpPr>
        <p:spPr>
          <a:xfrm>
            <a:off x="255600" y="2379600"/>
            <a:ext cx="8629560" cy="370080"/>
          </a:xfrm>
          <a:custGeom>
            <a:rect b="b" l="l" r="r" t="t"/>
            <a:pathLst>
              <a:path extrusionOk="0" h="21600" w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PowerPTQuarterGlobeNCSS.png" id="363" name="Google Shape;363;p1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2600" y="11028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64" name="Google Shape;364;p11"/>
          <p:cNvSpPr/>
          <p:nvPr/>
        </p:nvSpPr>
        <p:spPr>
          <a:xfrm>
            <a:off x="3705726" y="274680"/>
            <a:ext cx="4905474" cy="426960"/>
          </a:xfrm>
          <a:custGeom>
            <a:rect b="b" l="l" r="r" t="t"/>
            <a:pathLst>
              <a:path extrusionOk="0" h="21600" w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i="0" lang="en-US" sz="2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Greatest Challenges Facing Social Studies Educators</a:t>
            </a:r>
            <a:endParaRPr b="1" i="0" sz="2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5" name="Google Shape;365;p11"/>
          <p:cNvSpPr/>
          <p:nvPr/>
        </p:nvSpPr>
        <p:spPr>
          <a:xfrm>
            <a:off x="419040" y="1125360"/>
            <a:ext cx="8305920" cy="368280"/>
          </a:xfrm>
          <a:custGeom>
            <a:rect b="b" l="l" r="r" t="t"/>
            <a:pathLst>
              <a:path extrusionOk="0" h="21600" w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txBody>
          <a:bodyPr anchorCtr="0" anchor="t" bIns="46800" lIns="90000" spcFirstLastPara="1" rIns="90000" wrap="square" tIns="46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rgbClr val="002060"/>
                </a:solidFill>
                <a:latin typeface="Avenir"/>
                <a:ea typeface="Avenir"/>
                <a:cs typeface="Avenir"/>
                <a:sym typeface="Avenir"/>
              </a:rPr>
              <a:t>Educators were asked to report the greatest challenges facing their programs.</a:t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366" name="Google Shape;366;p11"/>
          <p:cNvGrpSpPr/>
          <p:nvPr/>
        </p:nvGrpSpPr>
        <p:grpSpPr>
          <a:xfrm>
            <a:off x="1841727" y="2128216"/>
            <a:ext cx="1949305" cy="1949305"/>
            <a:chOff x="2392378" y="1809350"/>
            <a:chExt cx="1949305" cy="1949305"/>
          </a:xfrm>
        </p:grpSpPr>
        <p:sp>
          <p:nvSpPr>
            <p:cNvPr id="367" name="Google Shape;367;p11"/>
            <p:cNvSpPr/>
            <p:nvPr/>
          </p:nvSpPr>
          <p:spPr>
            <a:xfrm rot="6112274">
              <a:off x="2544070" y="1961042"/>
              <a:ext cx="1645920" cy="1645920"/>
            </a:xfrm>
            <a:prstGeom prst="teardrop">
              <a:avLst>
                <a:gd fmla="val 100000" name="adj"/>
              </a:avLst>
            </a:prstGeom>
            <a:solidFill>
              <a:schemeClr val="lt1"/>
            </a:solidFill>
            <a:ln cap="flat" cmpd="sng" w="76300">
              <a:solidFill>
                <a:srgbClr val="00B0F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8" name="Google Shape;368;p11"/>
            <p:cNvSpPr/>
            <p:nvPr/>
          </p:nvSpPr>
          <p:spPr>
            <a:xfrm>
              <a:off x="2610027" y="2090227"/>
              <a:ext cx="1581984" cy="825120"/>
            </a:xfrm>
            <a:custGeom>
              <a:rect b="b" l="l" r="r" t="t"/>
              <a:pathLst>
                <a:path extrusionOk="0" h="21600" w="2160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noFill/>
            <a:ln>
              <a:noFill/>
            </a:ln>
          </p:spPr>
          <p:txBody>
            <a:bodyPr anchorCtr="0" anchor="t" bIns="46800" lIns="90000" spcFirstLastPara="1" rIns="90000" wrap="square" tIns="468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B0F0"/>
                </a:buClr>
                <a:buSzPts val="4000"/>
                <a:buFont typeface="Avenir"/>
                <a:buNone/>
              </a:pPr>
              <a:r>
                <a:rPr b="0" i="0" lang="en-US" sz="4000" u="none" cap="none" strike="noStrike">
                  <a:solidFill>
                    <a:srgbClr val="00B0F0"/>
                  </a:solidFill>
                  <a:latin typeface="Avenir"/>
                  <a:ea typeface="Avenir"/>
                  <a:cs typeface="Avenir"/>
                  <a:sym typeface="Avenir"/>
                </a:rPr>
                <a:t>42%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-US" sz="1200" u="none" cap="none" strike="noStrike">
                  <a:solidFill>
                    <a:srgbClr val="00B0F0"/>
                  </a:solidFill>
                  <a:latin typeface="Avenir"/>
                  <a:ea typeface="Avenir"/>
                  <a:cs typeface="Avenir"/>
                  <a:sym typeface="Avenir"/>
                </a:rPr>
                <a:t>Shift in focus to standardized testing/high stakes testing </a:t>
              </a:r>
              <a:endParaRPr b="0" i="0" sz="1200" u="none" cap="none" strike="noStrike">
                <a:solidFill>
                  <a:srgbClr val="00B0F0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</p:grpSp>
      <p:sp>
        <p:nvSpPr>
          <p:cNvPr id="369" name="Google Shape;369;p11"/>
          <p:cNvSpPr/>
          <p:nvPr/>
        </p:nvSpPr>
        <p:spPr>
          <a:xfrm>
            <a:off x="1523880" y="3876840"/>
            <a:ext cx="4572000" cy="229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70" name="Google Shape;370;p11"/>
          <p:cNvGrpSpPr/>
          <p:nvPr/>
        </p:nvGrpSpPr>
        <p:grpSpPr>
          <a:xfrm>
            <a:off x="3485942" y="1488292"/>
            <a:ext cx="2327682" cy="2327682"/>
            <a:chOff x="3485942" y="1620161"/>
            <a:chExt cx="2327682" cy="2327682"/>
          </a:xfrm>
        </p:grpSpPr>
        <p:sp>
          <p:nvSpPr>
            <p:cNvPr id="371" name="Google Shape;371;p11"/>
            <p:cNvSpPr/>
            <p:nvPr/>
          </p:nvSpPr>
          <p:spPr>
            <a:xfrm rot="8100000">
              <a:off x="3826823" y="1961042"/>
              <a:ext cx="1645920" cy="1645920"/>
            </a:xfrm>
            <a:prstGeom prst="teardrop">
              <a:avLst>
                <a:gd fmla="val 100000" name="adj"/>
              </a:avLst>
            </a:prstGeom>
            <a:solidFill>
              <a:schemeClr val="lt1"/>
            </a:solidFill>
            <a:ln cap="flat" cmpd="sng" w="76300">
              <a:solidFill>
                <a:srgbClr val="2362A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2" name="Google Shape;372;p11"/>
            <p:cNvSpPr/>
            <p:nvPr/>
          </p:nvSpPr>
          <p:spPr>
            <a:xfrm>
              <a:off x="4034723" y="2204331"/>
              <a:ext cx="1227830" cy="825120"/>
            </a:xfrm>
            <a:custGeom>
              <a:rect b="b" l="l" r="r" t="t"/>
              <a:pathLst>
                <a:path extrusionOk="0" h="21600" w="2160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noFill/>
            <a:ln>
              <a:noFill/>
            </a:ln>
          </p:spPr>
          <p:txBody>
            <a:bodyPr anchorCtr="0" anchor="t" bIns="46800" lIns="90000" spcFirstLastPara="1" rIns="90000" wrap="square" tIns="468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2362AF"/>
                </a:buClr>
                <a:buSzPts val="4000"/>
                <a:buFont typeface="Avenir"/>
                <a:buNone/>
              </a:pPr>
              <a:r>
                <a:rPr b="0" i="0" lang="en-US" sz="4000" u="none" cap="none" strike="noStrike">
                  <a:solidFill>
                    <a:srgbClr val="2362AF"/>
                  </a:solidFill>
                  <a:latin typeface="Avenir"/>
                  <a:ea typeface="Avenir"/>
                  <a:cs typeface="Avenir"/>
                  <a:sym typeface="Avenir"/>
                </a:rPr>
                <a:t>49%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-US" sz="1200" u="none" cap="none" strike="noStrike">
                  <a:solidFill>
                    <a:srgbClr val="2362AF"/>
                  </a:solidFill>
                  <a:latin typeface="Avenir"/>
                  <a:ea typeface="Avenir"/>
                  <a:cs typeface="Avenir"/>
                  <a:sym typeface="Avenir"/>
                </a:rPr>
                <a:t>Larger class sizes</a:t>
              </a:r>
              <a:endParaRPr b="0" i="0" sz="1200" u="none" cap="none" strike="noStrike">
                <a:solidFill>
                  <a:srgbClr val="2362AF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</p:grpSp>
      <p:grpSp>
        <p:nvGrpSpPr>
          <p:cNvPr id="373" name="Google Shape;373;p11"/>
          <p:cNvGrpSpPr/>
          <p:nvPr/>
        </p:nvGrpSpPr>
        <p:grpSpPr>
          <a:xfrm>
            <a:off x="5316652" y="2026586"/>
            <a:ext cx="2152564" cy="2152564"/>
            <a:chOff x="5471772" y="1707720"/>
            <a:chExt cx="2152564" cy="2152564"/>
          </a:xfrm>
        </p:grpSpPr>
        <p:sp>
          <p:nvSpPr>
            <p:cNvPr id="374" name="Google Shape;374;p11"/>
            <p:cNvSpPr/>
            <p:nvPr/>
          </p:nvSpPr>
          <p:spPr>
            <a:xfrm rot="9442006">
              <a:off x="5725094" y="1961042"/>
              <a:ext cx="1645920" cy="1645920"/>
            </a:xfrm>
            <a:prstGeom prst="teardrop">
              <a:avLst>
                <a:gd fmla="val 100000" name="adj"/>
              </a:avLst>
            </a:prstGeom>
            <a:solidFill>
              <a:schemeClr val="lt1"/>
            </a:solidFill>
            <a:ln cap="flat" cmpd="sng" w="76300">
              <a:solidFill>
                <a:srgbClr val="7030A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5" name="Google Shape;375;p11"/>
            <p:cNvSpPr/>
            <p:nvPr/>
          </p:nvSpPr>
          <p:spPr>
            <a:xfrm>
              <a:off x="5757064" y="2228750"/>
              <a:ext cx="1581984" cy="825120"/>
            </a:xfrm>
            <a:custGeom>
              <a:rect b="b" l="l" r="r" t="t"/>
              <a:pathLst>
                <a:path extrusionOk="0" h="21600" w="2160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noFill/>
            <a:ln>
              <a:noFill/>
            </a:ln>
          </p:spPr>
          <p:txBody>
            <a:bodyPr anchorCtr="0" anchor="t" bIns="46800" lIns="90000" spcFirstLastPara="1" rIns="90000" wrap="square" tIns="468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7030A0"/>
                </a:buClr>
                <a:buSzPts val="4000"/>
                <a:buFont typeface="Avenir"/>
                <a:buNone/>
              </a:pPr>
              <a:r>
                <a:rPr b="0" i="0" lang="en-US" sz="4000" u="none" cap="none" strike="noStrike">
                  <a:solidFill>
                    <a:srgbClr val="7030A0"/>
                  </a:solidFill>
                  <a:latin typeface="Avenir"/>
                  <a:ea typeface="Avenir"/>
                  <a:cs typeface="Avenir"/>
                  <a:sym typeface="Avenir"/>
                </a:rPr>
                <a:t>43%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-US" sz="1200" u="none" cap="none" strike="noStrike">
                  <a:solidFill>
                    <a:srgbClr val="7030A0"/>
                  </a:solidFill>
                  <a:latin typeface="Avenir"/>
                  <a:ea typeface="Avenir"/>
                  <a:cs typeface="Avenir"/>
                  <a:sym typeface="Avenir"/>
                </a:rPr>
                <a:t>Marginalization of social studies </a:t>
              </a:r>
              <a:endParaRPr b="0" i="0" sz="1200" u="none" cap="none" strike="noStrike">
                <a:solidFill>
                  <a:srgbClr val="7030A0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</p:grpSp>
      <p:pic>
        <p:nvPicPr>
          <p:cNvPr id="376" name="Google Shape;376;p1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74700" y="4113834"/>
            <a:ext cx="7594600" cy="2311400"/>
          </a:xfrm>
          <a:prstGeom prst="rect">
            <a:avLst/>
          </a:prstGeom>
          <a:noFill/>
          <a:ln>
            <a:noFill/>
          </a:ln>
        </p:spPr>
      </p:pic>
      <p:sp>
        <p:nvSpPr>
          <p:cNvPr id="377" name="Google Shape;377;p11"/>
          <p:cNvSpPr/>
          <p:nvPr/>
        </p:nvSpPr>
        <p:spPr>
          <a:xfrm>
            <a:off x="12600" y="6477120"/>
            <a:ext cx="4254480" cy="307080"/>
          </a:xfrm>
          <a:custGeom>
            <a:rect b="b" l="l" r="r" t="t"/>
            <a:pathLst>
              <a:path extrusionOk="0" h="21600" w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txBody>
          <a:bodyPr anchorCtr="0" anchor="t" bIns="46800" lIns="90000" spcFirstLastPara="1" rIns="90000" wrap="square" tIns="468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00"/>
              <a:buFont typeface="Avenir"/>
              <a:buNone/>
            </a:pPr>
            <a:r>
              <a:rPr b="0" i="0" lang="en-US" sz="700" u="none" cap="none" strike="noStrike">
                <a:solidFill>
                  <a:srgbClr val="FFFFFF"/>
                </a:solidFill>
                <a:latin typeface="Avenir"/>
                <a:ea typeface="Avenir"/>
                <a:cs typeface="Avenir"/>
                <a:sym typeface="Avenir"/>
              </a:rPr>
              <a:t>Findings from myOptions® Encourage</a:t>
            </a:r>
            <a:r>
              <a:rPr b="0" baseline="30000" i="0" lang="en-US" sz="700" u="none" cap="none" strike="noStrike">
                <a:solidFill>
                  <a:srgbClr val="FFFFFF"/>
                </a:solidFill>
                <a:latin typeface="Avenir"/>
                <a:ea typeface="Avenir"/>
                <a:cs typeface="Avenir"/>
                <a:sym typeface="Avenir"/>
              </a:rPr>
              <a:t>TM</a:t>
            </a:r>
            <a:r>
              <a:rPr b="0" i="0" lang="en-US" sz="700" u="none" cap="none" strike="noStrike">
                <a:solidFill>
                  <a:srgbClr val="FFFFFF"/>
                </a:solidFill>
                <a:latin typeface="Avenir"/>
                <a:ea typeface="Avenir"/>
                <a:cs typeface="Avenir"/>
                <a:sym typeface="Avenir"/>
              </a:rPr>
              <a:t>/NCSS research study (2022): National sample includes 32,745 high school students in social studies classrooms and 677 social studies educators. </a:t>
            </a:r>
            <a:endParaRPr b="0" i="0" sz="7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378" name="Google Shape;378;p11"/>
          <p:cNvGrpSpPr/>
          <p:nvPr/>
        </p:nvGrpSpPr>
        <p:grpSpPr>
          <a:xfrm>
            <a:off x="212124" y="3294474"/>
            <a:ext cx="2209511" cy="2209511"/>
            <a:chOff x="569054" y="1679246"/>
            <a:chExt cx="2209511" cy="2209511"/>
          </a:xfrm>
        </p:grpSpPr>
        <p:sp>
          <p:nvSpPr>
            <p:cNvPr id="379" name="Google Shape;379;p11"/>
            <p:cNvSpPr/>
            <p:nvPr/>
          </p:nvSpPr>
          <p:spPr>
            <a:xfrm rot="3800113">
              <a:off x="850850" y="1961042"/>
              <a:ext cx="1645920" cy="1645920"/>
            </a:xfrm>
            <a:prstGeom prst="teardrop">
              <a:avLst>
                <a:gd fmla="val 100000" name="adj"/>
              </a:avLst>
            </a:prstGeom>
            <a:solidFill>
              <a:schemeClr val="lt1"/>
            </a:solidFill>
            <a:ln cap="flat" cmpd="sng" w="76300">
              <a:solidFill>
                <a:srgbClr val="00206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0" name="Google Shape;380;p11"/>
            <p:cNvSpPr/>
            <p:nvPr/>
          </p:nvSpPr>
          <p:spPr>
            <a:xfrm>
              <a:off x="914786" y="2170320"/>
              <a:ext cx="1581984" cy="825120"/>
            </a:xfrm>
            <a:custGeom>
              <a:rect b="b" l="l" r="r" t="t"/>
              <a:pathLst>
                <a:path extrusionOk="0" h="21600" w="2160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noFill/>
            <a:ln>
              <a:noFill/>
            </a:ln>
          </p:spPr>
          <p:txBody>
            <a:bodyPr anchorCtr="0" anchor="t" bIns="46800" lIns="90000" spcFirstLastPara="1" rIns="90000" wrap="square" tIns="468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2060"/>
                </a:buClr>
                <a:buSzPts val="4000"/>
                <a:buFont typeface="Avenir"/>
                <a:buNone/>
              </a:pPr>
              <a:r>
                <a:rPr b="0" i="0" lang="en-US" sz="4000" u="none" cap="none" strike="noStrike">
                  <a:solidFill>
                    <a:srgbClr val="002060"/>
                  </a:solidFill>
                  <a:latin typeface="Avenir"/>
                  <a:ea typeface="Avenir"/>
                  <a:cs typeface="Avenir"/>
                  <a:sym typeface="Avenir"/>
                </a:rPr>
                <a:t>37%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-US" sz="1200" u="none" cap="none" strike="noStrike">
                  <a:solidFill>
                    <a:srgbClr val="002060"/>
                  </a:solidFill>
                  <a:latin typeface="Avenir"/>
                  <a:ea typeface="Avenir"/>
                  <a:cs typeface="Avenir"/>
                  <a:sym typeface="Avenir"/>
                </a:rPr>
                <a:t>Limited funding/decreasing budgets </a:t>
              </a:r>
              <a:endParaRPr b="0" i="0" sz="1200" u="none" cap="none" strike="noStrike">
                <a:solidFill>
                  <a:srgbClr val="002060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</p:grpSp>
      <p:grpSp>
        <p:nvGrpSpPr>
          <p:cNvPr id="381" name="Google Shape;381;p11"/>
          <p:cNvGrpSpPr/>
          <p:nvPr/>
        </p:nvGrpSpPr>
        <p:grpSpPr>
          <a:xfrm>
            <a:off x="6844571" y="3231015"/>
            <a:ext cx="2232303" cy="2232303"/>
            <a:chOff x="7019933" y="1667851"/>
            <a:chExt cx="2232303" cy="2232303"/>
          </a:xfrm>
        </p:grpSpPr>
        <p:sp>
          <p:nvSpPr>
            <p:cNvPr id="382" name="Google Shape;382;p11"/>
            <p:cNvSpPr/>
            <p:nvPr/>
          </p:nvSpPr>
          <p:spPr>
            <a:xfrm rot="-9087528">
              <a:off x="7313124" y="1961042"/>
              <a:ext cx="1645920" cy="1645920"/>
            </a:xfrm>
            <a:prstGeom prst="teardrop">
              <a:avLst>
                <a:gd fmla="val 100000" name="adj"/>
              </a:avLst>
            </a:prstGeom>
            <a:solidFill>
              <a:schemeClr val="lt1"/>
            </a:solidFill>
            <a:ln cap="flat" cmpd="sng" w="76300">
              <a:solidFill>
                <a:srgbClr val="00B05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3" name="Google Shape;383;p11"/>
            <p:cNvSpPr/>
            <p:nvPr/>
          </p:nvSpPr>
          <p:spPr>
            <a:xfrm>
              <a:off x="7322936" y="2060722"/>
              <a:ext cx="1581984" cy="825120"/>
            </a:xfrm>
            <a:custGeom>
              <a:rect b="b" l="l" r="r" t="t"/>
              <a:pathLst>
                <a:path extrusionOk="0" h="21600" w="2160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noFill/>
            <a:ln>
              <a:noFill/>
            </a:ln>
          </p:spPr>
          <p:txBody>
            <a:bodyPr anchorCtr="0" anchor="t" bIns="46800" lIns="90000" spcFirstLastPara="1" rIns="90000" wrap="square" tIns="468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B050"/>
                </a:buClr>
                <a:buSzPts val="4000"/>
                <a:buFont typeface="Avenir"/>
                <a:buNone/>
              </a:pPr>
              <a:r>
                <a:rPr b="0" i="0" lang="en-US" sz="4000" u="none" cap="none" strike="noStrike">
                  <a:solidFill>
                    <a:srgbClr val="00B050"/>
                  </a:solidFill>
                  <a:latin typeface="Avenir"/>
                  <a:ea typeface="Avenir"/>
                  <a:cs typeface="Avenir"/>
                  <a:sym typeface="Avenir"/>
                </a:rPr>
                <a:t>32%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-US" sz="1200" u="none" cap="none" strike="noStrike">
                  <a:solidFill>
                    <a:srgbClr val="00B050"/>
                  </a:solidFill>
                  <a:latin typeface="Avenir"/>
                  <a:ea typeface="Avenir"/>
                  <a:cs typeface="Avenir"/>
                  <a:sym typeface="Avenir"/>
                </a:rPr>
                <a:t>Lack of scheduled time for collaboration with colleagues </a:t>
              </a:r>
              <a:endParaRPr b="0" i="0" sz="1200" u="none" cap="none" strike="noStrike">
                <a:solidFill>
                  <a:srgbClr val="00B050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</p:grp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87" name="Shape 3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8" name="Google Shape;388;p12"/>
          <p:cNvSpPr/>
          <p:nvPr/>
        </p:nvSpPr>
        <p:spPr>
          <a:xfrm>
            <a:off x="171360" y="1217520"/>
            <a:ext cx="8799480" cy="497160"/>
          </a:xfrm>
          <a:custGeom>
            <a:rect b="b" l="l" r="r" t="t"/>
            <a:pathLst>
              <a:path extrusionOk="0" h="21600" w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9" name="Google Shape;389;p12"/>
          <p:cNvSpPr/>
          <p:nvPr/>
        </p:nvSpPr>
        <p:spPr>
          <a:xfrm>
            <a:off x="255600" y="2379600"/>
            <a:ext cx="8629560" cy="370080"/>
          </a:xfrm>
          <a:custGeom>
            <a:rect b="b" l="l" r="r" t="t"/>
            <a:pathLst>
              <a:path extrusionOk="0" h="21600" w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PowerPTQuarterGlobeNCSS.png" id="390" name="Google Shape;390;p1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91" name="Google Shape;391;p12"/>
          <p:cNvSpPr/>
          <p:nvPr/>
        </p:nvSpPr>
        <p:spPr>
          <a:xfrm>
            <a:off x="2175309" y="216000"/>
            <a:ext cx="6711651" cy="518400"/>
          </a:xfrm>
          <a:custGeom>
            <a:rect b="b" l="l" r="r" t="t"/>
            <a:pathLst>
              <a:path extrusionOk="0" h="21600" w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</a:pPr>
            <a:r>
              <a:rPr b="1" i="0" lang="en-US" sz="2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Top Uses for Additional Federal Funding</a:t>
            </a:r>
            <a:endParaRPr b="1" i="0" sz="2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2" name="Google Shape;392;p12"/>
          <p:cNvSpPr/>
          <p:nvPr/>
        </p:nvSpPr>
        <p:spPr>
          <a:xfrm>
            <a:off x="12600" y="6477120"/>
            <a:ext cx="4254480" cy="307080"/>
          </a:xfrm>
          <a:custGeom>
            <a:rect b="b" l="l" r="r" t="t"/>
            <a:pathLst>
              <a:path extrusionOk="0" h="21600" w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txBody>
          <a:bodyPr anchorCtr="0" anchor="t" bIns="46800" lIns="90000" spcFirstLastPara="1" rIns="90000" wrap="square" tIns="468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00"/>
              <a:buFont typeface="Avenir"/>
              <a:buNone/>
            </a:pPr>
            <a:r>
              <a:rPr b="0" i="0" lang="en-US" sz="700" u="none" cap="none" strike="noStrike">
                <a:solidFill>
                  <a:srgbClr val="FFFFFF"/>
                </a:solidFill>
                <a:latin typeface="Avenir"/>
                <a:ea typeface="Avenir"/>
                <a:cs typeface="Avenir"/>
                <a:sym typeface="Avenir"/>
              </a:rPr>
              <a:t>Findings from myOptions® Encourage</a:t>
            </a:r>
            <a:r>
              <a:rPr b="0" baseline="30000" i="0" lang="en-US" sz="700" u="none" cap="none" strike="noStrike">
                <a:solidFill>
                  <a:srgbClr val="FFFFFF"/>
                </a:solidFill>
                <a:latin typeface="Avenir"/>
                <a:ea typeface="Avenir"/>
                <a:cs typeface="Avenir"/>
                <a:sym typeface="Avenir"/>
              </a:rPr>
              <a:t>TM</a:t>
            </a:r>
            <a:r>
              <a:rPr b="0" i="0" lang="en-US" sz="700" u="none" cap="none" strike="noStrike">
                <a:solidFill>
                  <a:srgbClr val="FFFFFF"/>
                </a:solidFill>
                <a:latin typeface="Avenir"/>
                <a:ea typeface="Avenir"/>
                <a:cs typeface="Avenir"/>
                <a:sym typeface="Avenir"/>
              </a:rPr>
              <a:t>/NCSS research study (2022): National sample includes 32,745 high school students in social studies classrooms and 677 social studies educators. </a:t>
            </a:r>
            <a:endParaRPr b="0" i="0" sz="7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93" name="Google Shape;393;p1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55600" y="1870813"/>
            <a:ext cx="8475251" cy="4130512"/>
          </a:xfrm>
          <a:prstGeom prst="rect">
            <a:avLst/>
          </a:prstGeom>
          <a:noFill/>
          <a:ln>
            <a:noFill/>
          </a:ln>
        </p:spPr>
      </p:pic>
      <p:pic>
        <p:nvPicPr>
          <p:cNvPr id="394" name="Google Shape;394;p1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2600" y="945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2"/>
          <p:cNvSpPr txBox="1"/>
          <p:nvPr/>
        </p:nvSpPr>
        <p:spPr>
          <a:xfrm>
            <a:off x="171450" y="1217613"/>
            <a:ext cx="8799513" cy="4968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</a:pPr>
            <a:r>
              <a:t/>
            </a:r>
            <a:endParaRPr b="1" i="0" sz="26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6" name="Google Shape;126;p2"/>
          <p:cNvSpPr txBox="1"/>
          <p:nvPr/>
        </p:nvSpPr>
        <p:spPr>
          <a:xfrm>
            <a:off x="255588" y="2379663"/>
            <a:ext cx="8629650" cy="3698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27" name="Google Shape;127;p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28" name="Google Shape;128;p2"/>
          <p:cNvSpPr txBox="1"/>
          <p:nvPr/>
        </p:nvSpPr>
        <p:spPr>
          <a:xfrm>
            <a:off x="4083117" y="187733"/>
            <a:ext cx="4950000" cy="523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1" i="0" lang="en-US" sz="2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What Exactly is “Social Studies”?</a:t>
            </a:r>
            <a:endParaRPr b="1" i="0" sz="1400" u="none" cap="none" strike="noStrike">
              <a:solidFill>
                <a:srgbClr val="000000"/>
              </a:solidFill>
            </a:endParaRPr>
          </a:p>
        </p:txBody>
      </p:sp>
      <p:sp>
        <p:nvSpPr>
          <p:cNvPr id="129" name="Google Shape;129;p2"/>
          <p:cNvSpPr txBox="1"/>
          <p:nvPr/>
        </p:nvSpPr>
        <p:spPr>
          <a:xfrm>
            <a:off x="255588" y="1328630"/>
            <a:ext cx="8629800" cy="4648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800" u="none" cap="none" strike="noStrike">
                <a:solidFill>
                  <a:srgbClr val="2F5496"/>
                </a:solidFill>
                <a:latin typeface="Calibri"/>
                <a:ea typeface="Calibri"/>
                <a:cs typeface="Calibri"/>
                <a:sym typeface="Calibri"/>
              </a:rPr>
              <a:t>NCSS defines </a:t>
            </a:r>
            <a:r>
              <a:rPr b="1" i="1" lang="en-US" sz="2800" u="none" cap="none" strike="noStrike">
                <a:solidFill>
                  <a:srgbClr val="2F5496"/>
                </a:solidFill>
                <a:latin typeface="Calibri"/>
                <a:ea typeface="Calibri"/>
                <a:cs typeface="Calibri"/>
                <a:sym typeface="Calibri"/>
              </a:rPr>
              <a:t>social studies</a:t>
            </a:r>
            <a:r>
              <a:rPr b="0" i="0" lang="en-US" sz="2800" u="none" cap="none" strike="noStrike">
                <a:solidFill>
                  <a:srgbClr val="2F5496"/>
                </a:solidFill>
                <a:latin typeface="Calibri"/>
                <a:ea typeface="Calibri"/>
                <a:cs typeface="Calibri"/>
                <a:sym typeface="Calibri"/>
              </a:rPr>
              <a:t> as the study of individuals, communities, systems, and their interactions across time and place that prepares students for local, national, and global civic life.</a:t>
            </a:r>
            <a:endParaRPr sz="2800"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800" u="none" cap="none" strike="noStrike">
              <a:solidFill>
                <a:srgbClr val="2F5496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800" u="none" cap="none" strike="noStrike">
                <a:solidFill>
                  <a:srgbClr val="2F5496"/>
                </a:solidFill>
                <a:latin typeface="Calibri"/>
                <a:ea typeface="Calibri"/>
                <a:cs typeface="Calibri"/>
                <a:sym typeface="Calibri"/>
              </a:rPr>
              <a:t>NCSS’ vision:  </a:t>
            </a:r>
            <a:endParaRPr b="0" i="0" sz="2800" u="none" cap="none" strike="noStrike">
              <a:solidFill>
                <a:srgbClr val="2F5496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-US" sz="2800" u="none" cap="none" strike="noStrike">
                <a:solidFill>
                  <a:srgbClr val="1E4E79"/>
                </a:solidFill>
                <a:latin typeface="Calibri"/>
                <a:ea typeface="Calibri"/>
                <a:cs typeface="Calibri"/>
                <a:sym typeface="Calibri"/>
              </a:rPr>
              <a:t>A world in which all students are educated and inspired for lifelong inquiry and informed civic action.</a:t>
            </a:r>
            <a:endParaRPr b="1" i="0" sz="2800" u="none" cap="none" strike="noStrike">
              <a:solidFill>
                <a:srgbClr val="1E4E79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800" u="none" cap="none" strike="noStrike">
              <a:solidFill>
                <a:srgbClr val="2F5496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2200" u="none" cap="none" strike="noStrike">
              <a:solidFill>
                <a:srgbClr val="2F5496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2200" u="none" cap="none" strike="noStrike">
              <a:solidFill>
                <a:srgbClr val="2F549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30" name="Google Shape;130;p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560550" y="187728"/>
            <a:ext cx="1261775" cy="5232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fade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29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29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29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29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29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29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29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98" name="Shape 3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" name="Google Shape;399;g2c03ebedcb8_0_1158"/>
          <p:cNvSpPr txBox="1"/>
          <p:nvPr/>
        </p:nvSpPr>
        <p:spPr>
          <a:xfrm>
            <a:off x="171450" y="1217613"/>
            <a:ext cx="87996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</a:pPr>
            <a:r>
              <a:t/>
            </a:r>
            <a:endParaRPr b="1" i="0" sz="26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0" name="Google Shape;400;g2c03ebedcb8_0_1158"/>
          <p:cNvSpPr txBox="1"/>
          <p:nvPr/>
        </p:nvSpPr>
        <p:spPr>
          <a:xfrm>
            <a:off x="255588" y="2379663"/>
            <a:ext cx="86298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01" name="Google Shape;401;g2c03ebedcb8_0_115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144001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402" name="Google Shape;402;g2c03ebedcb8_0_1158"/>
          <p:cNvSpPr txBox="1"/>
          <p:nvPr/>
        </p:nvSpPr>
        <p:spPr>
          <a:xfrm>
            <a:off x="4020892" y="187733"/>
            <a:ext cx="4950000" cy="523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1" lang="en-US" sz="2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Elementary Social </a:t>
            </a:r>
            <a:r>
              <a:rPr b="1" lang="en-US" sz="2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  <a:extLst>
                  <a:ext uri="http://customooxmlschemas.google.com/">
                    <go:slidesCustomData xmlns:go="http://customooxmlschemas.google.com/" textRoundtripDataId="1"/>
                  </a:ext>
                </a:extLst>
              </a:rPr>
              <a:t>Studies</a:t>
            </a:r>
            <a:endParaRPr b="1" i="0" sz="2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3" name="Google Shape;403;g2c03ebedcb8_0_1158"/>
          <p:cNvSpPr txBox="1"/>
          <p:nvPr/>
        </p:nvSpPr>
        <p:spPr>
          <a:xfrm>
            <a:off x="255588" y="1328630"/>
            <a:ext cx="8629800" cy="489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2F5496"/>
                </a:solidFill>
                <a:latin typeface="Calibri"/>
                <a:ea typeface="Calibri"/>
                <a:cs typeface="Calibri"/>
                <a:sym typeface="Calibri"/>
              </a:rPr>
              <a:t>Rightfully so, more research and </a:t>
            </a:r>
            <a:r>
              <a:rPr lang="en-US" sz="2400">
                <a:solidFill>
                  <a:srgbClr val="2F5496"/>
                </a:solidFill>
                <a:latin typeface="Calibri"/>
                <a:ea typeface="Calibri"/>
                <a:cs typeface="Calibri"/>
                <a:sym typeface="Calibri"/>
              </a:rPr>
              <a:t>recommendations</a:t>
            </a:r>
            <a:r>
              <a:rPr lang="en-US" sz="2400">
                <a:solidFill>
                  <a:srgbClr val="2F5496"/>
                </a:solidFill>
                <a:latin typeface="Calibri"/>
                <a:ea typeface="Calibri"/>
                <a:cs typeface="Calibri"/>
                <a:sym typeface="Calibri"/>
              </a:rPr>
              <a:t> have come out in the last few years that highlight how essential social studies is for a quality elementary experience. Three such examples are:</a:t>
            </a:r>
            <a:endParaRPr sz="2400">
              <a:solidFill>
                <a:srgbClr val="2F5496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2F5496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810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F5496"/>
              </a:buClr>
              <a:buSzPts val="2400"/>
              <a:buFont typeface="Calibri"/>
              <a:buAutoNum type="arabicPeriod"/>
            </a:pPr>
            <a:r>
              <a:rPr lang="en-US" sz="2400">
                <a:solidFill>
                  <a:srgbClr val="2F5496"/>
                </a:solidFill>
                <a:latin typeface="Calibri"/>
                <a:ea typeface="Calibri"/>
                <a:cs typeface="Calibri"/>
                <a:sym typeface="Calibri"/>
              </a:rPr>
              <a:t>2020 Fordham Institute Study: “Social Studies Instruction and Reading Comprehension: Evidence from the Early Childhood Longitudinal Study”</a:t>
            </a:r>
            <a:endParaRPr sz="2400">
              <a:solidFill>
                <a:srgbClr val="2F5496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2F5496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810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F5496"/>
              </a:buClr>
              <a:buSzPts val="2400"/>
              <a:buFont typeface="Calibri"/>
              <a:buAutoNum type="arabicPeriod"/>
            </a:pPr>
            <a:r>
              <a:rPr lang="en-US" sz="2400">
                <a:solidFill>
                  <a:srgbClr val="2F5496"/>
                </a:solidFill>
                <a:latin typeface="Calibri"/>
                <a:ea typeface="Calibri"/>
                <a:cs typeface="Calibri"/>
                <a:sym typeface="Calibri"/>
              </a:rPr>
              <a:t>2023 Rand Corporation Study: “The Missing Infrastructure for Elementary (K–5) Social Studies Instruction”</a:t>
            </a:r>
            <a:endParaRPr sz="2400">
              <a:solidFill>
                <a:srgbClr val="2F5496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2F5496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810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F5496"/>
              </a:buClr>
              <a:buSzPts val="2400"/>
              <a:buFont typeface="Calibri"/>
              <a:buAutoNum type="arabicPeriod"/>
            </a:pPr>
            <a:r>
              <a:rPr lang="en-US" sz="2400">
                <a:solidFill>
                  <a:srgbClr val="2F5496"/>
                </a:solidFill>
                <a:latin typeface="Calibri"/>
                <a:ea typeface="Calibri"/>
                <a:cs typeface="Calibri"/>
                <a:sym typeface="Calibri"/>
              </a:rPr>
              <a:t>2023 CCSSO Guidelines: “Effective Social Studies Integration in Elementary Classrooms”</a:t>
            </a:r>
            <a:endParaRPr sz="2400">
              <a:solidFill>
                <a:srgbClr val="2F549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04" name="Google Shape;404;g2c03ebedcb8_0_115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560550" y="187728"/>
            <a:ext cx="1261775" cy="5232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fade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3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403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3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403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3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403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3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403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3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403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3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403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3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403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08" name="Shape 4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" name="Google Shape;409;g2c03ebedcb8_0_1171"/>
          <p:cNvSpPr txBox="1"/>
          <p:nvPr/>
        </p:nvSpPr>
        <p:spPr>
          <a:xfrm>
            <a:off x="171450" y="1217613"/>
            <a:ext cx="87996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</a:pPr>
            <a:r>
              <a:t/>
            </a:r>
            <a:endParaRPr b="1" i="0" sz="26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0" name="Google Shape;410;g2c03ebedcb8_0_1171"/>
          <p:cNvSpPr txBox="1"/>
          <p:nvPr/>
        </p:nvSpPr>
        <p:spPr>
          <a:xfrm>
            <a:off x="255588" y="2379663"/>
            <a:ext cx="86298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11" name="Google Shape;411;g2c03ebedcb8_0_117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144001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412" name="Google Shape;412;g2c03ebedcb8_0_1171"/>
          <p:cNvSpPr txBox="1"/>
          <p:nvPr/>
        </p:nvSpPr>
        <p:spPr>
          <a:xfrm>
            <a:off x="4020892" y="187733"/>
            <a:ext cx="4950000" cy="523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1" lang="en-US" sz="2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2020 Fordham Institute Study</a:t>
            </a:r>
            <a:endParaRPr b="1" i="0" sz="2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13" name="Google Shape;413;g2c03ebedcb8_0_117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560550" y="187728"/>
            <a:ext cx="1261775" cy="523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414" name="Google Shape;414;g2c03ebedcb8_0_117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22600" y="1217632"/>
            <a:ext cx="8898802" cy="549756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fade/>
  </p:transition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18" name="Shape 4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" name="Google Shape;419;g2c03ebedcb8_0_1204"/>
          <p:cNvSpPr txBox="1"/>
          <p:nvPr/>
        </p:nvSpPr>
        <p:spPr>
          <a:xfrm>
            <a:off x="171450" y="1217613"/>
            <a:ext cx="87996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</a:pPr>
            <a:r>
              <a:t/>
            </a:r>
            <a:endParaRPr b="1" i="0" sz="26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20" name="Google Shape;420;g2c03ebedcb8_0_1204"/>
          <p:cNvSpPr txBox="1"/>
          <p:nvPr/>
        </p:nvSpPr>
        <p:spPr>
          <a:xfrm>
            <a:off x="255588" y="2379663"/>
            <a:ext cx="86298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21" name="Google Shape;421;g2c03ebedcb8_0_120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144001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422" name="Google Shape;422;g2c03ebedcb8_0_1204"/>
          <p:cNvSpPr txBox="1"/>
          <p:nvPr/>
        </p:nvSpPr>
        <p:spPr>
          <a:xfrm>
            <a:off x="4020892" y="187733"/>
            <a:ext cx="4950000" cy="523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1" lang="en-US" sz="2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2020 Fordham Institute Study</a:t>
            </a:r>
            <a:endParaRPr b="1" i="0" sz="2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23" name="Google Shape;423;g2c03ebedcb8_0_120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560550" y="187728"/>
            <a:ext cx="1261775" cy="523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424" name="Google Shape;424;g2c03ebedcb8_0_1204"/>
          <p:cNvPicPr preferRelativeResize="0"/>
          <p:nvPr/>
        </p:nvPicPr>
        <p:blipFill rotWithShape="1">
          <a:blip r:embed="rId5">
            <a:alphaModFix/>
          </a:blip>
          <a:srcRect b="3437" l="0" r="0" t="0"/>
          <a:stretch/>
        </p:blipFill>
        <p:spPr>
          <a:xfrm>
            <a:off x="642250" y="1044575"/>
            <a:ext cx="7859498" cy="56444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fade/>
  </p:transition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28" name="Shape 4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9" name="Google Shape;429;g2c03ebedcb8_0_1181"/>
          <p:cNvSpPr txBox="1"/>
          <p:nvPr/>
        </p:nvSpPr>
        <p:spPr>
          <a:xfrm>
            <a:off x="171450" y="1217613"/>
            <a:ext cx="87996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</a:pPr>
            <a:r>
              <a:t/>
            </a:r>
            <a:endParaRPr b="1" i="0" sz="26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30" name="Google Shape;430;g2c03ebedcb8_0_1181"/>
          <p:cNvSpPr txBox="1"/>
          <p:nvPr/>
        </p:nvSpPr>
        <p:spPr>
          <a:xfrm>
            <a:off x="255588" y="2379663"/>
            <a:ext cx="86298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31" name="Google Shape;431;g2c03ebedcb8_0_118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144001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432" name="Google Shape;432;g2c03ebedcb8_0_1181"/>
          <p:cNvSpPr txBox="1"/>
          <p:nvPr/>
        </p:nvSpPr>
        <p:spPr>
          <a:xfrm>
            <a:off x="4020892" y="187733"/>
            <a:ext cx="4950000" cy="523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1" lang="en-US" sz="2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2023 Rand Corporation Study</a:t>
            </a:r>
            <a:endParaRPr b="1" i="0" sz="2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33" name="Google Shape;433;g2c03ebedcb8_0_1181"/>
          <p:cNvSpPr txBox="1"/>
          <p:nvPr/>
        </p:nvSpPr>
        <p:spPr>
          <a:xfrm>
            <a:off x="255588" y="1328630"/>
            <a:ext cx="8629800" cy="430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200">
              <a:solidFill>
                <a:srgbClr val="2F549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34" name="Google Shape;434;g2c03ebedcb8_0_118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560550" y="187728"/>
            <a:ext cx="1261775" cy="523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435" name="Google Shape;435;g2c03ebedcb8_0_118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6550" y="1414799"/>
            <a:ext cx="8970900" cy="33400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fade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3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433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39" name="Shape 4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" name="Google Shape;440;g2c03ebedcb8_0_1214"/>
          <p:cNvSpPr txBox="1"/>
          <p:nvPr/>
        </p:nvSpPr>
        <p:spPr>
          <a:xfrm>
            <a:off x="171450" y="1217613"/>
            <a:ext cx="87996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</a:pPr>
            <a:r>
              <a:t/>
            </a:r>
            <a:endParaRPr b="1" i="0" sz="26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41" name="Google Shape;441;g2c03ebedcb8_0_1214"/>
          <p:cNvSpPr txBox="1"/>
          <p:nvPr/>
        </p:nvSpPr>
        <p:spPr>
          <a:xfrm>
            <a:off x="255588" y="2379663"/>
            <a:ext cx="86298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42" name="Google Shape;442;g2c03ebedcb8_0_121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144001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443" name="Google Shape;443;g2c03ebedcb8_0_1214"/>
          <p:cNvSpPr txBox="1"/>
          <p:nvPr/>
        </p:nvSpPr>
        <p:spPr>
          <a:xfrm>
            <a:off x="4020892" y="187733"/>
            <a:ext cx="4950000" cy="523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1" lang="en-US" sz="2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2023 Rand Corporation Study</a:t>
            </a:r>
            <a:endParaRPr b="1" i="0" sz="2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44" name="Google Shape;444;g2c03ebedcb8_0_1214"/>
          <p:cNvSpPr txBox="1"/>
          <p:nvPr/>
        </p:nvSpPr>
        <p:spPr>
          <a:xfrm>
            <a:off x="255588" y="1328630"/>
            <a:ext cx="8629800" cy="430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200">
              <a:solidFill>
                <a:srgbClr val="2F549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45" name="Google Shape;445;g2c03ebedcb8_0_12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560550" y="187728"/>
            <a:ext cx="1261775" cy="523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446" name="Google Shape;446;g2c03ebedcb8_0_121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93138" y="1328625"/>
            <a:ext cx="8954735" cy="52517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fade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4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444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50" name="Shape 4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1" name="Google Shape;451;g2c03ebedcb8_0_1191"/>
          <p:cNvSpPr txBox="1"/>
          <p:nvPr/>
        </p:nvSpPr>
        <p:spPr>
          <a:xfrm>
            <a:off x="171450" y="1217613"/>
            <a:ext cx="87996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</a:pPr>
            <a:r>
              <a:t/>
            </a:r>
            <a:endParaRPr b="1" i="0" sz="26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52" name="Google Shape;452;g2c03ebedcb8_0_1191"/>
          <p:cNvSpPr txBox="1"/>
          <p:nvPr/>
        </p:nvSpPr>
        <p:spPr>
          <a:xfrm>
            <a:off x="255588" y="2379663"/>
            <a:ext cx="86298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53" name="Google Shape;453;g2c03ebedcb8_0_119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144001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454" name="Google Shape;454;g2c03ebedcb8_0_1191"/>
          <p:cNvSpPr txBox="1"/>
          <p:nvPr/>
        </p:nvSpPr>
        <p:spPr>
          <a:xfrm>
            <a:off x="4020892" y="187733"/>
            <a:ext cx="4950000" cy="523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1" lang="en-US" sz="2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2023 CCSSO Guidelines</a:t>
            </a:r>
            <a:endParaRPr b="1" i="0" sz="2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55" name="Google Shape;455;g2c03ebedcb8_0_1191"/>
          <p:cNvSpPr txBox="1"/>
          <p:nvPr/>
        </p:nvSpPr>
        <p:spPr>
          <a:xfrm>
            <a:off x="6970791" y="1710223"/>
            <a:ext cx="2048400" cy="381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>
                <a:solidFill>
                  <a:srgbClr val="2F5496"/>
                </a:solidFill>
                <a:latin typeface="Calibri"/>
                <a:ea typeface="Calibri"/>
                <a:cs typeface="Calibri"/>
                <a:sym typeface="Calibri"/>
              </a:rPr>
              <a:t>CCSSO Social Studies Collaborative, Fran O’Malley (advisor), Mike Feldman (DE), Scott Abbott (DE) Nate McAlister (KS), and Heather Ransom (KY)</a:t>
            </a:r>
            <a:endParaRPr sz="2200">
              <a:solidFill>
                <a:srgbClr val="2F549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56" name="Google Shape;456;g2c03ebedcb8_0_119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560550" y="187728"/>
            <a:ext cx="1261775" cy="523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457" name="Google Shape;457;g2c03ebedcb8_0_119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5825" y="1217625"/>
            <a:ext cx="6884975" cy="53182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fade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5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455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61" name="Shape 4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2" name="Google Shape;462;p15"/>
          <p:cNvSpPr txBox="1"/>
          <p:nvPr/>
        </p:nvSpPr>
        <p:spPr>
          <a:xfrm>
            <a:off x="171450" y="1217613"/>
            <a:ext cx="8799513" cy="4968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</a:pPr>
            <a:r>
              <a:t/>
            </a:r>
            <a:endParaRPr b="1" i="0" sz="26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63" name="Google Shape;463;p15"/>
          <p:cNvSpPr txBox="1"/>
          <p:nvPr/>
        </p:nvSpPr>
        <p:spPr>
          <a:xfrm>
            <a:off x="255588" y="2379663"/>
            <a:ext cx="8629650" cy="3698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64" name="Google Shape;464;p1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465" name="Google Shape;465;p15"/>
          <p:cNvSpPr txBox="1"/>
          <p:nvPr/>
        </p:nvSpPr>
        <p:spPr>
          <a:xfrm>
            <a:off x="7022675" y="152400"/>
            <a:ext cx="1995994" cy="52321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1" i="0" lang="en-US" sz="2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THANK YOU!</a:t>
            </a:r>
            <a:endParaRPr b="1" i="0" sz="2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66" name="Google Shape;466;p15"/>
          <p:cNvSpPr txBox="1"/>
          <p:nvPr/>
        </p:nvSpPr>
        <p:spPr>
          <a:xfrm>
            <a:off x="762000" y="1217625"/>
            <a:ext cx="7620000" cy="5017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1" i="0" lang="en-US" sz="3600" u="sng" cap="none" strike="noStrike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4"/>
              </a:rPr>
              <a:t>www.socialstudies.org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rPr b="1" i="0" lang="en-US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X: @NCSSNetwork</a:t>
            </a:r>
            <a:endParaRPr b="1" i="0" sz="36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1" sz="3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rPr b="1" lang="en-US" sz="3600" u="sng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5"/>
              </a:rPr>
              <a:t>www.thinkingnation.org</a:t>
            </a:r>
            <a:endParaRPr b="1" sz="3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rPr b="1" lang="en-US"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X: @Thinking_Nation</a:t>
            </a:r>
            <a:endParaRPr b="1" sz="3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uFill>
                <a:noFill/>
              </a:uFill>
              <a:latin typeface="Arial"/>
              <a:ea typeface="Arial"/>
              <a:cs typeface="Arial"/>
              <a:sym typeface="Arial"/>
              <a:hlinkClick r:id="rId6">
                <a:extLst>
                  <a:ext uri="{A12FA001-AC4F-418D-AE19-62706E023703}">
                    <ahyp:hlinkClr val="tx"/>
                  </a:ext>
                </a:extLst>
              </a:hlinkClick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1" i="0" sz="3600" u="none" cap="none" strike="noStrike">
              <a:solidFill>
                <a:srgbClr val="1E4E79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1" i="0" lang="en-US" sz="3600" u="none" cap="none" strike="noStrike">
                <a:solidFill>
                  <a:srgbClr val="1E4E79"/>
                </a:solidFill>
                <a:latin typeface="Calibri"/>
                <a:ea typeface="Calibri"/>
                <a:cs typeface="Calibri"/>
                <a:sym typeface="Calibri"/>
              </a:rPr>
              <a:t>#NCSS2024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1" i="0" lang="en-US" sz="3600" u="none" cap="none" strike="noStrike">
                <a:solidFill>
                  <a:srgbClr val="1E4E79"/>
                </a:solidFill>
                <a:latin typeface="Calibri"/>
                <a:ea typeface="Calibri"/>
                <a:cs typeface="Calibri"/>
                <a:sym typeface="Calibri"/>
              </a:rPr>
              <a:t>#socialstudies</a:t>
            </a:r>
            <a:endParaRPr b="1" i="0" sz="3600" u="none" cap="none" strike="noStrike">
              <a:solidFill>
                <a:srgbClr val="1E4E79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1" i="0" sz="1800" u="none" cap="none" strike="noStrike">
              <a:solidFill>
                <a:srgbClr val="1E4E7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67" name="Google Shape;467;p15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2560550" y="187728"/>
            <a:ext cx="1261775" cy="5232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g2c03ebedcb8_0_736"/>
          <p:cNvSpPr txBox="1"/>
          <p:nvPr/>
        </p:nvSpPr>
        <p:spPr>
          <a:xfrm>
            <a:off x="171450" y="1217613"/>
            <a:ext cx="87996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</a:pPr>
            <a:r>
              <a:t/>
            </a:r>
            <a:endParaRPr b="1" i="0" sz="26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6" name="Google Shape;136;g2c03ebedcb8_0_736"/>
          <p:cNvSpPr txBox="1"/>
          <p:nvPr/>
        </p:nvSpPr>
        <p:spPr>
          <a:xfrm>
            <a:off x="255588" y="2379663"/>
            <a:ext cx="86298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37" name="Google Shape;137;g2c03ebedcb8_0_73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144001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38" name="Google Shape;138;g2c03ebedcb8_0_736"/>
          <p:cNvSpPr txBox="1"/>
          <p:nvPr/>
        </p:nvSpPr>
        <p:spPr>
          <a:xfrm>
            <a:off x="4020892" y="187733"/>
            <a:ext cx="4950000" cy="523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1" lang="en-US" sz="2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Our Goals for Today</a:t>
            </a:r>
            <a:endParaRPr b="1" i="0" sz="1400" u="none" cap="none" strike="noStrike">
              <a:solidFill>
                <a:srgbClr val="000000"/>
              </a:solidFill>
            </a:endParaRPr>
          </a:p>
        </p:txBody>
      </p:sp>
      <p:sp>
        <p:nvSpPr>
          <p:cNvPr id="139" name="Google Shape;139;g2c03ebedcb8_0_736"/>
          <p:cNvSpPr txBox="1"/>
          <p:nvPr/>
        </p:nvSpPr>
        <p:spPr>
          <a:xfrm>
            <a:off x="255588" y="1328630"/>
            <a:ext cx="8629800" cy="4740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200">
              <a:solidFill>
                <a:srgbClr val="2F5496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4064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F5496"/>
              </a:buClr>
              <a:buSzPts val="2800"/>
              <a:buFont typeface="Calibri"/>
              <a:buAutoNum type="arabicPeriod"/>
            </a:pPr>
            <a:r>
              <a:rPr lang="en-US" sz="2800">
                <a:solidFill>
                  <a:srgbClr val="2F5496"/>
                </a:solidFill>
                <a:latin typeface="Calibri"/>
                <a:ea typeface="Calibri"/>
                <a:cs typeface="Calibri"/>
                <a:sym typeface="Calibri"/>
              </a:rPr>
              <a:t>Map out the state of social studies education through the perspectives of the broader educator, the social studies teacher, and the social studies student.</a:t>
            </a:r>
            <a:endParaRPr sz="2800">
              <a:solidFill>
                <a:srgbClr val="2F5496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800">
              <a:solidFill>
                <a:srgbClr val="2F5496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4064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F5496"/>
              </a:buClr>
              <a:buSzPts val="2800"/>
              <a:buFont typeface="Calibri"/>
              <a:buAutoNum type="arabicPeriod"/>
            </a:pPr>
            <a:r>
              <a:rPr lang="en-US" sz="2800">
                <a:solidFill>
                  <a:srgbClr val="2F5496"/>
                </a:solidFill>
                <a:latin typeface="Calibri"/>
                <a:ea typeface="Calibri"/>
                <a:cs typeface="Calibri"/>
                <a:sym typeface="Calibri"/>
              </a:rPr>
              <a:t>Discuss both the frustrating and hopeful components of the state of social studies education.</a:t>
            </a:r>
            <a:endParaRPr sz="2800">
              <a:solidFill>
                <a:srgbClr val="2F5496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800">
              <a:solidFill>
                <a:srgbClr val="2F5496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4064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F5496"/>
              </a:buClr>
              <a:buSzPts val="2800"/>
              <a:buFont typeface="Calibri"/>
              <a:buAutoNum type="arabicPeriod"/>
            </a:pPr>
            <a:r>
              <a:rPr lang="en-US" sz="2800">
                <a:solidFill>
                  <a:srgbClr val="2F5496"/>
                </a:solidFill>
                <a:latin typeface="Calibri"/>
                <a:ea typeface="Calibri"/>
                <a:cs typeface="Calibri"/>
                <a:sym typeface="Calibri"/>
              </a:rPr>
              <a:t>Brainstorm a path forward to sustain, strengthen, and legitimize the field in ways that demonstrate the civic imperative of a healthy social studies education.</a:t>
            </a:r>
            <a:endParaRPr sz="2800">
              <a:solidFill>
                <a:srgbClr val="2F549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40" name="Google Shape;140;g2c03ebedcb8_0_73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560550" y="187728"/>
            <a:ext cx="1261775" cy="5232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fade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39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39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39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39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39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39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g2c03ebedcb8_0_746"/>
          <p:cNvSpPr txBox="1"/>
          <p:nvPr/>
        </p:nvSpPr>
        <p:spPr>
          <a:xfrm>
            <a:off x="171450" y="1217613"/>
            <a:ext cx="87996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</a:pPr>
            <a:r>
              <a:t/>
            </a:r>
            <a:endParaRPr b="1" i="0" sz="26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6" name="Google Shape;146;g2c03ebedcb8_0_746"/>
          <p:cNvSpPr txBox="1"/>
          <p:nvPr/>
        </p:nvSpPr>
        <p:spPr>
          <a:xfrm>
            <a:off x="255588" y="2379663"/>
            <a:ext cx="86298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47" name="Google Shape;147;g2c03ebedcb8_0_74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144001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48" name="Google Shape;148;g2c03ebedcb8_0_746"/>
          <p:cNvSpPr txBox="1"/>
          <p:nvPr/>
        </p:nvSpPr>
        <p:spPr>
          <a:xfrm>
            <a:off x="3822325" y="187725"/>
            <a:ext cx="5321700" cy="523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1" lang="en-US" sz="2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The Broader Education Perspective</a:t>
            </a:r>
            <a:endParaRPr b="1" i="0" sz="1400" u="none" cap="none" strike="noStrike">
              <a:solidFill>
                <a:srgbClr val="000000"/>
              </a:solidFill>
            </a:endParaRPr>
          </a:p>
        </p:txBody>
      </p:sp>
      <p:sp>
        <p:nvSpPr>
          <p:cNvPr id="149" name="Google Shape;149;g2c03ebedcb8_0_746"/>
          <p:cNvSpPr txBox="1"/>
          <p:nvPr/>
        </p:nvSpPr>
        <p:spPr>
          <a:xfrm>
            <a:off x="255588" y="1328630"/>
            <a:ext cx="8629800" cy="430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200">
                <a:solidFill>
                  <a:srgbClr val="2F5496"/>
                </a:solidFill>
                <a:latin typeface="Calibri"/>
                <a:ea typeface="Calibri"/>
                <a:cs typeface="Calibri"/>
                <a:sym typeface="Calibri"/>
              </a:rPr>
              <a:t>Let’s begin by asking ourselves what the outside sees when looking in.</a:t>
            </a:r>
            <a:endParaRPr b="1" sz="2200">
              <a:solidFill>
                <a:srgbClr val="2F549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0" name="Google Shape;150;g2c03ebedcb8_0_746"/>
          <p:cNvSpPr txBox="1"/>
          <p:nvPr/>
        </p:nvSpPr>
        <p:spPr>
          <a:xfrm>
            <a:off x="407993" y="2148625"/>
            <a:ext cx="3765900" cy="4155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>
                <a:solidFill>
                  <a:srgbClr val="2F5496"/>
                </a:solidFill>
                <a:latin typeface="Calibri"/>
                <a:ea typeface="Calibri"/>
                <a:cs typeface="Calibri"/>
                <a:sym typeface="Calibri"/>
              </a:rPr>
              <a:t>Dr. Bill Daggett is recognized worldwide for his proven ability to move PreK-12 education systems towards more rigorous and relevant skills and knowledge for all students. </a:t>
            </a:r>
            <a:endParaRPr sz="2200">
              <a:solidFill>
                <a:srgbClr val="2F5496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200">
              <a:solidFill>
                <a:srgbClr val="2F5496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>
                <a:solidFill>
                  <a:srgbClr val="2F5496"/>
                </a:solidFill>
                <a:latin typeface="Calibri"/>
                <a:ea typeface="Calibri"/>
                <a:cs typeface="Calibri"/>
                <a:sym typeface="Calibri"/>
              </a:rPr>
              <a:t>For 30 years, he has led school reform efforts to effectively prepare students for their future.</a:t>
            </a:r>
            <a:endParaRPr sz="2200">
              <a:solidFill>
                <a:srgbClr val="2F549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51" name="Google Shape;151;g2c03ebedcb8_0_74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442138" y="2216925"/>
            <a:ext cx="3684026" cy="3684026"/>
          </a:xfrm>
          <a:prstGeom prst="rect">
            <a:avLst/>
          </a:prstGeom>
          <a:noFill/>
          <a:ln>
            <a:noFill/>
          </a:ln>
        </p:spPr>
      </p:pic>
      <p:pic>
        <p:nvPicPr>
          <p:cNvPr id="152" name="Google Shape;152;g2c03ebedcb8_0_74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560550" y="187728"/>
            <a:ext cx="1261775" cy="5232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fade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49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g2c03ebedcb8_0_761"/>
          <p:cNvSpPr txBox="1"/>
          <p:nvPr/>
        </p:nvSpPr>
        <p:spPr>
          <a:xfrm>
            <a:off x="171450" y="1217613"/>
            <a:ext cx="87996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</a:pPr>
            <a:r>
              <a:t/>
            </a:r>
            <a:endParaRPr b="1" i="0" sz="26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8" name="Google Shape;158;g2c03ebedcb8_0_761"/>
          <p:cNvSpPr txBox="1"/>
          <p:nvPr/>
        </p:nvSpPr>
        <p:spPr>
          <a:xfrm>
            <a:off x="255588" y="2379663"/>
            <a:ext cx="86298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59" name="Google Shape;159;g2c03ebedcb8_0_76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144001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60" name="Google Shape;160;g2c03ebedcb8_0_761"/>
          <p:cNvSpPr txBox="1"/>
          <p:nvPr/>
        </p:nvSpPr>
        <p:spPr>
          <a:xfrm>
            <a:off x="255588" y="1110930"/>
            <a:ext cx="8629800" cy="523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800">
                <a:solidFill>
                  <a:srgbClr val="2F5496"/>
                </a:solidFill>
                <a:latin typeface="Calibri"/>
                <a:ea typeface="Calibri"/>
                <a:cs typeface="Calibri"/>
                <a:sym typeface="Calibri"/>
              </a:rPr>
              <a:t>Conversation Questions</a:t>
            </a:r>
            <a:endParaRPr b="1" sz="2800">
              <a:solidFill>
                <a:srgbClr val="2F549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1" name="Google Shape;161;g2c03ebedcb8_0_761"/>
          <p:cNvSpPr txBox="1"/>
          <p:nvPr/>
        </p:nvSpPr>
        <p:spPr>
          <a:xfrm>
            <a:off x="408000" y="1710225"/>
            <a:ext cx="8231700" cy="489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3810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F5496"/>
              </a:buClr>
              <a:buSzPts val="2400"/>
              <a:buFont typeface="Calibri"/>
              <a:buAutoNum type="arabicPeriod"/>
            </a:pPr>
            <a:r>
              <a:rPr lang="en-US" sz="2400">
                <a:solidFill>
                  <a:srgbClr val="2F5496"/>
                </a:solidFill>
                <a:latin typeface="Calibri"/>
                <a:ea typeface="Calibri"/>
                <a:cs typeface="Calibri"/>
                <a:sym typeface="Calibri"/>
              </a:rPr>
              <a:t>How does the broader education field see social studies education? Why?</a:t>
            </a:r>
            <a:endParaRPr sz="2400">
              <a:solidFill>
                <a:srgbClr val="2F5496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2F5496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810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F5496"/>
              </a:buClr>
              <a:buSzPts val="2400"/>
              <a:buFont typeface="Calibri"/>
              <a:buAutoNum type="arabicPeriod"/>
            </a:pPr>
            <a:r>
              <a:rPr lang="en-US" sz="2400">
                <a:solidFill>
                  <a:srgbClr val="2F5496"/>
                </a:solidFill>
                <a:latin typeface="Calibri"/>
                <a:ea typeface="Calibri"/>
                <a:cs typeface="Calibri"/>
                <a:sym typeface="Calibri"/>
              </a:rPr>
              <a:t>What shifts do you think need to happen </a:t>
            </a:r>
            <a:r>
              <a:rPr lang="en-US" sz="2400">
                <a:solidFill>
                  <a:srgbClr val="2F5496"/>
                </a:solidFill>
                <a:latin typeface="Calibri"/>
                <a:ea typeface="Calibri"/>
                <a:cs typeface="Calibri"/>
                <a:sym typeface="Calibri"/>
              </a:rPr>
              <a:t>to sustain and grow </a:t>
            </a:r>
            <a:r>
              <a:rPr lang="en-US" sz="2400">
                <a:solidFill>
                  <a:srgbClr val="2F5496"/>
                </a:solidFill>
                <a:latin typeface="Calibri"/>
                <a:ea typeface="Calibri"/>
                <a:cs typeface="Calibri"/>
                <a:sym typeface="Calibri"/>
              </a:rPr>
              <a:t>social studies in a fast-changing landscape?</a:t>
            </a:r>
            <a:endParaRPr sz="2400">
              <a:solidFill>
                <a:srgbClr val="2F5496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2F5496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810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F5496"/>
              </a:buClr>
              <a:buSzPts val="2400"/>
              <a:buFont typeface="Calibri"/>
              <a:buAutoNum type="arabicPeriod"/>
            </a:pPr>
            <a:r>
              <a:rPr lang="en-US" sz="2400">
                <a:solidFill>
                  <a:srgbClr val="2F5496"/>
                </a:solidFill>
                <a:latin typeface="Calibri"/>
                <a:ea typeface="Calibri"/>
                <a:cs typeface="Calibri"/>
                <a:sym typeface="Calibri"/>
              </a:rPr>
              <a:t>What can teachers and administrators do to demonstrate the civic imperative of social studies education to those outside education circles?</a:t>
            </a:r>
            <a:endParaRPr sz="2400">
              <a:solidFill>
                <a:srgbClr val="2F5496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2F5496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810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F5496"/>
              </a:buClr>
              <a:buSzPts val="2400"/>
              <a:buFont typeface="Calibri"/>
              <a:buAutoNum type="arabicPeriod"/>
            </a:pPr>
            <a:r>
              <a:rPr lang="en-US" sz="2400">
                <a:solidFill>
                  <a:srgbClr val="2F5496"/>
                </a:solidFill>
                <a:latin typeface="Calibri"/>
                <a:ea typeface="Calibri"/>
                <a:cs typeface="Calibri"/>
                <a:sym typeface="Calibri"/>
              </a:rPr>
              <a:t>What can other education stakeholders (e.g., community leaders, business leaders, parents) do to support social studies education in schools?</a:t>
            </a:r>
            <a:endParaRPr sz="2400">
              <a:solidFill>
                <a:srgbClr val="2F549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2" name="Google Shape;162;g2c03ebedcb8_0_761"/>
          <p:cNvSpPr txBox="1"/>
          <p:nvPr/>
        </p:nvSpPr>
        <p:spPr>
          <a:xfrm>
            <a:off x="3822325" y="187725"/>
            <a:ext cx="5321700" cy="523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1" lang="en-US" sz="2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The Broader Education Perspective</a:t>
            </a:r>
            <a:endParaRPr b="1" i="0" sz="1400" u="none" cap="none" strike="noStrike">
              <a:solidFill>
                <a:srgbClr val="000000"/>
              </a:solidFill>
            </a:endParaRPr>
          </a:p>
        </p:txBody>
      </p:sp>
      <p:pic>
        <p:nvPicPr>
          <p:cNvPr id="163" name="Google Shape;163;g2c03ebedcb8_0_76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560550" y="187728"/>
            <a:ext cx="1261775" cy="5232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fade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60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g2c03ebedcb8_0_836"/>
          <p:cNvSpPr txBox="1"/>
          <p:nvPr>
            <p:ph idx="2" type="body"/>
          </p:nvPr>
        </p:nvSpPr>
        <p:spPr>
          <a:xfrm>
            <a:off x="5174225" y="1803500"/>
            <a:ext cx="3374400" cy="40341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69" name="Google Shape;169;g2c03ebedcb8_0_83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-12"/>
            <a:ext cx="9144001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70" name="Google Shape;170;g2c03ebedcb8_0_836"/>
          <p:cNvSpPr txBox="1"/>
          <p:nvPr>
            <p:ph type="title"/>
          </p:nvPr>
        </p:nvSpPr>
        <p:spPr>
          <a:xfrm>
            <a:off x="436600" y="1803502"/>
            <a:ext cx="3886800" cy="11499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accent1"/>
                </a:solidFill>
              </a:rPr>
              <a:t>Do education stakeholders take us seriously?</a:t>
            </a:r>
            <a:endParaRPr sz="2800">
              <a:solidFill>
                <a:schemeClr val="accent1"/>
              </a:solidFill>
            </a:endParaRPr>
          </a:p>
        </p:txBody>
      </p:sp>
      <p:pic>
        <p:nvPicPr>
          <p:cNvPr id="171" name="Google Shape;171;g2c03ebedcb8_0_83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92800" y="3368084"/>
            <a:ext cx="3374404" cy="3374404"/>
          </a:xfrm>
          <a:prstGeom prst="rect">
            <a:avLst/>
          </a:prstGeom>
          <a:noFill/>
          <a:ln>
            <a:noFill/>
          </a:ln>
        </p:spPr>
      </p:pic>
      <p:pic>
        <p:nvPicPr>
          <p:cNvPr id="172" name="Google Shape;172;g2c03ebedcb8_0_83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995113" y="1016454"/>
            <a:ext cx="3732625" cy="4825083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173" name="Google Shape;173;g2c03ebedcb8_0_836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560550" y="187728"/>
            <a:ext cx="1261775" cy="5232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7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8" name="Google Shape;178;g2c03ebedcb8_0_97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144001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9" name="Google Shape;179;g2c03ebedcb8_0_97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560550" y="187728"/>
            <a:ext cx="1261775" cy="523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80" name="Google Shape;180;g2c03ebedcb8_0_97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618088" y="3355924"/>
            <a:ext cx="5907824" cy="3398775"/>
          </a:xfrm>
          <a:prstGeom prst="rect">
            <a:avLst/>
          </a:prstGeom>
          <a:noFill/>
          <a:ln>
            <a:noFill/>
          </a:ln>
        </p:spPr>
      </p:pic>
      <p:sp>
        <p:nvSpPr>
          <p:cNvPr id="181" name="Google Shape;181;g2c03ebedcb8_0_978"/>
          <p:cNvSpPr txBox="1"/>
          <p:nvPr>
            <p:ph type="title"/>
          </p:nvPr>
        </p:nvSpPr>
        <p:spPr>
          <a:xfrm>
            <a:off x="259375" y="1758200"/>
            <a:ext cx="8702100" cy="1749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800">
                <a:solidFill>
                  <a:schemeClr val="accent1"/>
                </a:solidFill>
              </a:rPr>
              <a:t>98% of </a:t>
            </a:r>
            <a:r>
              <a:rPr lang="en-US" sz="2800">
                <a:solidFill>
                  <a:schemeClr val="accent1"/>
                </a:solidFill>
                <a:extLst>
                  <a:ext uri="http://customooxmlschemas.google.com/">
                    <go:slidesCustomData xmlns:go="http://customooxmlschemas.google.com/" textRoundtripDataId="0"/>
                  </a:ext>
                </a:extLst>
              </a:rPr>
              <a:t>educators</a:t>
            </a:r>
            <a:r>
              <a:rPr lang="en-US" sz="2800">
                <a:solidFill>
                  <a:schemeClr val="accent1"/>
                </a:solidFill>
              </a:rPr>
              <a:t> say that education must prepare students for civic society.</a:t>
            </a:r>
            <a:endParaRPr sz="2800">
              <a:solidFill>
                <a:schemeClr val="accent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2800">
              <a:solidFill>
                <a:schemeClr val="accent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accent1"/>
                </a:solidFill>
              </a:rPr>
              <a:t>8% say that social studies is a top priority at their school.</a:t>
            </a:r>
            <a:endParaRPr sz="2800">
              <a:solidFill>
                <a:schemeClr val="accent1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5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6" name="Google Shape;186;g2c03ebedcb8_0_113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144001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7" name="Google Shape;187;g2c03ebedcb8_0_113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560550" y="187728"/>
            <a:ext cx="1261775" cy="523225"/>
          </a:xfrm>
          <a:prstGeom prst="rect">
            <a:avLst/>
          </a:prstGeom>
          <a:noFill/>
          <a:ln>
            <a:noFill/>
          </a:ln>
        </p:spPr>
      </p:pic>
      <p:sp>
        <p:nvSpPr>
          <p:cNvPr id="188" name="Google Shape;188;g2c03ebedcb8_0_1138"/>
          <p:cNvSpPr txBox="1"/>
          <p:nvPr>
            <p:ph type="title"/>
          </p:nvPr>
        </p:nvSpPr>
        <p:spPr>
          <a:xfrm>
            <a:off x="500500" y="1758200"/>
            <a:ext cx="2307900" cy="42195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accent1"/>
                </a:solidFill>
              </a:rPr>
              <a:t>Less than half of secondary social studies teachers (40 percent) use the best practice of inquiry-based instruction at least once a week.</a:t>
            </a:r>
            <a:endParaRPr sz="2800">
              <a:solidFill>
                <a:schemeClr val="accent1"/>
              </a:solidFill>
            </a:endParaRPr>
          </a:p>
        </p:txBody>
      </p:sp>
      <p:pic>
        <p:nvPicPr>
          <p:cNvPr id="189" name="Google Shape;189;g2c03ebedcb8_0_113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075025" y="1160948"/>
            <a:ext cx="5942450" cy="42889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3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" name="Google Shape;194;g2c03ebedcb8_0_114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144001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5" name="Google Shape;195;g2c03ebedcb8_0_114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560550" y="187728"/>
            <a:ext cx="1261775" cy="523225"/>
          </a:xfrm>
          <a:prstGeom prst="rect">
            <a:avLst/>
          </a:prstGeom>
          <a:noFill/>
          <a:ln>
            <a:noFill/>
          </a:ln>
        </p:spPr>
      </p:pic>
      <p:sp>
        <p:nvSpPr>
          <p:cNvPr id="196" name="Google Shape;196;g2c03ebedcb8_0_1147"/>
          <p:cNvSpPr txBox="1"/>
          <p:nvPr/>
        </p:nvSpPr>
        <p:spPr>
          <a:xfrm>
            <a:off x="395925" y="1799825"/>
            <a:ext cx="2427600" cy="2877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Less than 1 in 4 say that social studies professional development in their districts or schools is very sufficient or excellent.</a:t>
            </a:r>
            <a:endParaRPr sz="2800">
              <a:solidFill>
                <a:schemeClr val="accen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97" name="Google Shape;197;g2c03ebedcb8_0_114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823525" y="1541650"/>
            <a:ext cx="6129327" cy="41964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 Them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/>
</file>