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865" r:id="rId3"/>
  </p:sldMasterIdLst>
  <p:notesMasterIdLst>
    <p:notesMasterId r:id="rId14"/>
  </p:notesMasterIdLst>
  <p:handoutMasterIdLst>
    <p:handoutMasterId r:id="rId15"/>
  </p:handoutMasterIdLst>
  <p:sldIdLst>
    <p:sldId id="256" r:id="rId4"/>
    <p:sldId id="257" r:id="rId5"/>
    <p:sldId id="303" r:id="rId6"/>
    <p:sldId id="306" r:id="rId7"/>
    <p:sldId id="307" r:id="rId8"/>
    <p:sldId id="308" r:id="rId9"/>
    <p:sldId id="309" r:id="rId10"/>
    <p:sldId id="310" r:id="rId11"/>
    <p:sldId id="311" r:id="rId12"/>
    <p:sldId id="31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854" autoAdjust="0"/>
    <p:restoredTop sz="66199" autoAdjust="0"/>
  </p:normalViewPr>
  <p:slideViewPr>
    <p:cSldViewPr snapToGrid="0" snapToObjects="1">
      <p:cViewPr>
        <p:scale>
          <a:sx n="66" d="100"/>
          <a:sy n="66" d="100"/>
        </p:scale>
        <p:origin x="-56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9A383F-A287-4445-9B6F-5E3AE7904D9F}" type="datetimeFigureOut">
              <a:rPr lang="en-US" smtClean="0"/>
              <a:t>4/14/15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E30B87-C0CE-B948-8073-6954986616F2}" type="slidenum">
              <a:rPr lang="en-US" smtClean="0"/>
              <a:t>‹#›</a:t>
            </a:fld>
            <a:endParaRPr lang="en-US"/>
          </a:p>
        </p:txBody>
      </p:sp>
    </p:spTree>
    <p:extLst>
      <p:ext uri="{BB962C8B-B14F-4D97-AF65-F5344CB8AC3E}">
        <p14:creationId xmlns:p14="http://schemas.microsoft.com/office/powerpoint/2010/main" val="26306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BD6DA-9D39-134E-94C5-930DD6A016CC}" type="datetimeFigureOut">
              <a:rPr lang="en-US" smtClean="0"/>
              <a:t>4/14/15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9199B-5FF9-3448-8892-C3CE539DBE54}" type="slidenum">
              <a:rPr lang="en-US" smtClean="0"/>
              <a:t>‹#›</a:t>
            </a:fld>
            <a:endParaRPr lang="en-US"/>
          </a:p>
        </p:txBody>
      </p:sp>
    </p:spTree>
    <p:extLst>
      <p:ext uri="{BB962C8B-B14F-4D97-AF65-F5344CB8AC3E}">
        <p14:creationId xmlns:p14="http://schemas.microsoft.com/office/powerpoint/2010/main" val="125278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p>
        </p:txBody>
      </p:sp>
      <p:sp>
        <p:nvSpPr>
          <p:cNvPr id="4" name="Slide Number Placeholder 3"/>
          <p:cNvSpPr>
            <a:spLocks noGrp="1"/>
          </p:cNvSpPr>
          <p:nvPr>
            <p:ph type="sldNum" sz="quarter" idx="10"/>
          </p:nvPr>
        </p:nvSpPr>
        <p:spPr/>
        <p:txBody>
          <a:bodyPr/>
          <a:lstStyle/>
          <a:p>
            <a:fld id="{7719199B-5FF9-3448-8892-C3CE539DBE54}" type="slidenum">
              <a:rPr lang="en-US" smtClean="0"/>
              <a:t>1</a:t>
            </a:fld>
            <a:endParaRPr lang="en-US"/>
          </a:p>
        </p:txBody>
      </p:sp>
    </p:spTree>
    <p:extLst>
      <p:ext uri="{BB962C8B-B14F-4D97-AF65-F5344CB8AC3E}">
        <p14:creationId xmlns:p14="http://schemas.microsoft.com/office/powerpoint/2010/main" val="28997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latin typeface="Garamond"/>
              <a:ea typeface="ＭＳ 明朝"/>
              <a:cs typeface="Times New Roman"/>
            </a:endParaRPr>
          </a:p>
          <a:p>
            <a:r>
              <a:rPr lang="en-US" sz="1200" dirty="0" smtClean="0">
                <a:effectLst/>
                <a:latin typeface="Garamond"/>
                <a:ea typeface="ＭＳ 明朝"/>
                <a:cs typeface="Times New Roman"/>
              </a:rPr>
              <a:t>So what do students</a:t>
            </a:r>
            <a:r>
              <a:rPr lang="en-US" sz="1200" baseline="0" dirty="0" smtClean="0">
                <a:effectLst/>
                <a:latin typeface="Garamond"/>
                <a:ea typeface="ＭＳ 明朝"/>
                <a:cs typeface="Times New Roman"/>
              </a:rPr>
              <a:t> care about? Teachers tend to have less trouble identifying intellectually r</a:t>
            </a:r>
            <a:r>
              <a:rPr lang="en-US" sz="1200" dirty="0" smtClean="0">
                <a:effectLst/>
                <a:latin typeface="Garamond"/>
                <a:ea typeface="ＭＳ 明朝"/>
                <a:cs typeface="Times New Roman"/>
              </a:rPr>
              <a:t>igorous ideas than</a:t>
            </a:r>
            <a:r>
              <a:rPr lang="en-US" sz="1200" baseline="0" dirty="0" smtClean="0">
                <a:effectLst/>
                <a:latin typeface="Garamond"/>
                <a:ea typeface="ＭＳ 明朝"/>
                <a:cs typeface="Times New Roman"/>
              </a:rPr>
              <a:t> they do identifying the elements of those ideas that speak to students’ knowledge and experience. It is not that they can’t; it’s just that they already </a:t>
            </a:r>
            <a:r>
              <a:rPr lang="en-US" sz="1200" i="1" baseline="0" dirty="0" smtClean="0">
                <a:effectLst/>
                <a:latin typeface="Garamond"/>
                <a:ea typeface="ＭＳ 明朝"/>
                <a:cs typeface="Times New Roman"/>
              </a:rPr>
              <a:t>know</a:t>
            </a:r>
            <a:r>
              <a:rPr lang="en-US" sz="1200" i="0" baseline="0" dirty="0" smtClean="0">
                <a:effectLst/>
                <a:latin typeface="Garamond"/>
                <a:ea typeface="ＭＳ 明朝"/>
                <a:cs typeface="Times New Roman"/>
              </a:rPr>
              <a:t> the ideas are important and take for granted that students will too. </a:t>
            </a:r>
          </a:p>
          <a:p>
            <a:endParaRPr lang="en-US" sz="1200" i="0" baseline="0" dirty="0" smtClean="0">
              <a:effectLst/>
              <a:latin typeface="Garamond"/>
              <a:ea typeface="ＭＳ 明朝"/>
              <a:cs typeface="Times New Roman"/>
            </a:endParaRPr>
          </a:p>
          <a:p>
            <a:r>
              <a:rPr lang="en-US" sz="1200" i="1" baseline="0" dirty="0" smtClean="0">
                <a:effectLst/>
                <a:latin typeface="Garamond"/>
                <a:ea typeface="ＭＳ 明朝"/>
                <a:cs typeface="Times New Roman"/>
              </a:rPr>
              <a:t>Lead short discussion of things kids care about.</a:t>
            </a:r>
            <a:endParaRPr lang="en-US" sz="1200" i="0" baseline="0" dirty="0" smtClean="0">
              <a:effectLst/>
              <a:latin typeface="Garamond"/>
              <a:ea typeface="ＭＳ 明朝"/>
              <a:cs typeface="Times New Roman"/>
            </a:endParaRPr>
          </a:p>
          <a:p>
            <a:endParaRPr lang="en-US" sz="1200" i="0" baseline="0" dirty="0" smtClean="0">
              <a:effectLst/>
              <a:latin typeface="Garamond"/>
              <a:ea typeface="ＭＳ 明朝"/>
              <a:cs typeface="Times New Roman"/>
            </a:endParaRPr>
          </a:p>
          <a:p>
            <a:r>
              <a:rPr lang="en-US" sz="1200" i="0" baseline="0" dirty="0" smtClean="0">
                <a:effectLst/>
                <a:latin typeface="Garamond"/>
                <a:ea typeface="ＭＳ 明朝"/>
                <a:cs typeface="Times New Roman"/>
              </a:rPr>
              <a:t>Okay….now let’s try an assessment!</a:t>
            </a:r>
          </a:p>
        </p:txBody>
      </p:sp>
      <p:sp>
        <p:nvSpPr>
          <p:cNvPr id="4" name="Slide Number Placeholder 3"/>
          <p:cNvSpPr>
            <a:spLocks noGrp="1"/>
          </p:cNvSpPr>
          <p:nvPr>
            <p:ph type="sldNum" sz="quarter" idx="10"/>
          </p:nvPr>
        </p:nvSpPr>
        <p:spPr/>
        <p:txBody>
          <a:bodyPr/>
          <a:lstStyle/>
          <a:p>
            <a:fld id="{15386568-CF4C-CC42-9F1A-6B314A565F23}" type="slidenum">
              <a:rPr lang="en-US" smtClean="0"/>
              <a:pPr/>
              <a:t>10</a:t>
            </a:fld>
            <a:endParaRPr lang="en-US"/>
          </a:p>
        </p:txBody>
      </p:sp>
    </p:spTree>
    <p:extLst>
      <p:ext uri="{BB962C8B-B14F-4D97-AF65-F5344CB8AC3E}">
        <p14:creationId xmlns:p14="http://schemas.microsoft.com/office/powerpoint/2010/main" val="254501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p>
          <a:p>
            <a:endParaRPr lang="en-US" dirty="0" smtClean="0"/>
          </a:p>
        </p:txBody>
      </p:sp>
      <p:sp>
        <p:nvSpPr>
          <p:cNvPr id="4" name="Slide Number Placeholder 3"/>
          <p:cNvSpPr>
            <a:spLocks noGrp="1"/>
          </p:cNvSpPr>
          <p:nvPr>
            <p:ph type="sldNum" sz="quarter" idx="10"/>
          </p:nvPr>
        </p:nvSpPr>
        <p:spPr/>
        <p:txBody>
          <a:bodyPr/>
          <a:lstStyle/>
          <a:p>
            <a:fld id="{7719199B-5FF9-3448-8892-C3CE539DBE54}" type="slidenum">
              <a:rPr lang="en-US" smtClean="0"/>
              <a:t>2</a:t>
            </a:fld>
            <a:endParaRPr lang="en-US"/>
          </a:p>
        </p:txBody>
      </p:sp>
    </p:spTree>
    <p:extLst>
      <p:ext uri="{BB962C8B-B14F-4D97-AF65-F5344CB8AC3E}">
        <p14:creationId xmlns:p14="http://schemas.microsoft.com/office/powerpoint/2010/main" val="95667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dirty="0" smtClean="0">
                <a:latin typeface="Garamond"/>
                <a:ea typeface="ＭＳ 明朝"/>
                <a:cs typeface="Times New Roman"/>
              </a:rPr>
              <a:t>Good afternoon. I’m S. G. Grant, Professor of Social Studies Education and a Senior Advisor and Contributing Writer on the C3 Framework. I’m pleased to be part of this program of webinars aimed at supporting the implementation of the Framework</a:t>
            </a:r>
            <a:endParaRPr lang="en-US" sz="1200" dirty="0" smtClean="0">
              <a:latin typeface="Cambria"/>
              <a:ea typeface="ＭＳ 明朝"/>
              <a:cs typeface="Times New Roman"/>
            </a:endParaRPr>
          </a:p>
          <a:p>
            <a:pPr marL="0" marR="0" indent="0">
              <a:spcBef>
                <a:spcPts val="0"/>
              </a:spcBef>
              <a:spcAft>
                <a:spcPts val="0"/>
              </a:spcAft>
              <a:buNone/>
            </a:pPr>
            <a:endParaRPr lang="en-US" sz="1200" dirty="0" smtClean="0">
              <a:latin typeface="Garamond"/>
              <a:ea typeface="ＭＳ 明朝"/>
              <a:cs typeface="Times New Roman"/>
            </a:endParaRPr>
          </a:p>
          <a:p>
            <a:pPr marL="0" marR="0" indent="0">
              <a:spcBef>
                <a:spcPts val="0"/>
              </a:spcBef>
              <a:spcAft>
                <a:spcPts val="0"/>
              </a:spcAft>
              <a:buNone/>
            </a:pPr>
            <a:r>
              <a:rPr lang="en-US" sz="1200" b="1" dirty="0" smtClean="0">
                <a:latin typeface="Garamond"/>
                <a:ea typeface="ＭＳ 明朝"/>
                <a:cs typeface="Times New Roman"/>
              </a:rPr>
              <a:t>Explain: </a:t>
            </a:r>
            <a:r>
              <a:rPr lang="en-US" sz="1200" dirty="0" smtClean="0">
                <a:latin typeface="Garamond"/>
                <a:ea typeface="ＭＳ 明朝"/>
                <a:cs typeface="Times New Roman"/>
              </a:rPr>
              <a:t> In this session, we focus on Dimension 1 of the C3 Framework—Developing Questions and Planning Inquiries. Ensuing investigations will look at the other dimensions of the Inquiry Arc and topics such as using the C3 in teacher education. </a:t>
            </a:r>
            <a:endParaRPr lang="en-US" sz="1200" dirty="0" smtClean="0">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7719199B-5FF9-3448-8892-C3CE539DBE54}" type="slidenum">
              <a:rPr lang="en-US" smtClean="0"/>
              <a:t>3</a:t>
            </a:fld>
            <a:endParaRPr lang="en-US"/>
          </a:p>
        </p:txBody>
      </p:sp>
    </p:spTree>
    <p:extLst>
      <p:ext uri="{BB962C8B-B14F-4D97-AF65-F5344CB8AC3E}">
        <p14:creationId xmlns:p14="http://schemas.microsoft.com/office/powerpoint/2010/main" val="237658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From Socrates on, the value of questions in general and for teaching and learning in particular has been well established. In Plato’s </a:t>
            </a:r>
            <a:r>
              <a:rPr lang="en-US" i="1" baseline="0" dirty="0" smtClean="0"/>
              <a:t>Protagoras, </a:t>
            </a:r>
            <a:r>
              <a:rPr lang="en-US" i="0" baseline="0" dirty="0" smtClean="0"/>
              <a:t>Socrates claims, “my way toward truth is to ask the right questions.” </a:t>
            </a:r>
            <a:r>
              <a:rPr lang="en-US" baseline="0" dirty="0" smtClean="0"/>
              <a:t>Answers are important, but a well-framed question can excite the mind and give real and genuine meaning to the study of any social issue.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you can see from these quotes, questions have gotten a lot of attention….And by a wide range of thinkers—from philosophers to dramatists to poets and scientists….My favorite it is the last:  “The art and science of asking questions is the source of all knowledge.”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if we are going to talk about inquiry-based teaching, a good place to start is with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5386568-CF4C-CC42-9F1A-6B314A565F23}" type="slidenum">
              <a:rPr lang="en-US" smtClean="0"/>
              <a:pPr/>
              <a:t>4</a:t>
            </a:fld>
            <a:endParaRPr lang="en-US"/>
          </a:p>
        </p:txBody>
      </p:sp>
    </p:spTree>
    <p:extLst>
      <p:ext uri="{BB962C8B-B14F-4D97-AF65-F5344CB8AC3E}">
        <p14:creationId xmlns:p14="http://schemas.microsoft.com/office/powerpoint/2010/main" val="347754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And questions are where the C3 Framework starts…..</a:t>
            </a:r>
          </a:p>
          <a:p>
            <a:endParaRPr lang="en-US" i="0" baseline="0" dirty="0" smtClean="0"/>
          </a:p>
          <a:p>
            <a:pPr marL="0" indent="0">
              <a:buNone/>
            </a:pPr>
            <a:r>
              <a:rPr lang="en-US" dirty="0" smtClean="0"/>
              <a:t>In content-rich subjects such</a:t>
            </a:r>
            <a:r>
              <a:rPr lang="en-US" baseline="0" dirty="0" smtClean="0"/>
              <a:t> as</a:t>
            </a:r>
            <a:r>
              <a:rPr lang="en-US" dirty="0" smtClean="0"/>
              <a:t> social studies, teaching and learning have traditionally focused on finding facts first</a:t>
            </a:r>
            <a:r>
              <a:rPr lang="en-US" baseline="0" dirty="0" smtClean="0"/>
              <a:t> and</a:t>
            </a:r>
            <a:r>
              <a:rPr lang="en-US" dirty="0" smtClean="0"/>
              <a:t> thinking later. That approach has not worked</a:t>
            </a:r>
            <a:r>
              <a:rPr lang="en-US" baseline="0" dirty="0" smtClean="0"/>
              <a:t> for all students</a:t>
            </a:r>
            <a:r>
              <a:rPr lang="en-US" dirty="0" smtClean="0"/>
              <a:t>. The C3 Inquiry Arc reframes</a:t>
            </a:r>
            <a:r>
              <a:rPr lang="en-US" baseline="0" dirty="0" smtClean="0"/>
              <a:t> that traditional approach by highlighting </a:t>
            </a:r>
            <a:r>
              <a:rPr lang="en-US" dirty="0" smtClean="0"/>
              <a:t>the use of questions as</a:t>
            </a:r>
            <a:r>
              <a:rPr lang="en-US" baseline="0" dirty="0" smtClean="0"/>
              <a:t> a way to drive a social studies inquiry.</a:t>
            </a:r>
            <a:endParaRPr lang="en-US" dirty="0" smtClean="0"/>
          </a:p>
          <a:p>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So</a:t>
            </a:r>
            <a:r>
              <a:rPr lang="en-US" sz="1200" i="0" kern="1200" baseline="0" dirty="0" smtClean="0">
                <a:solidFill>
                  <a:schemeClr val="tx1"/>
                </a:solidFill>
                <a:effectLst/>
                <a:latin typeface="+mn-lt"/>
                <a:ea typeface="+mn-ea"/>
                <a:cs typeface="+mn-cs"/>
              </a:rPr>
              <a:t> l</a:t>
            </a:r>
            <a:r>
              <a:rPr lang="en-US" sz="1200" i="0" kern="1200" dirty="0" smtClean="0">
                <a:solidFill>
                  <a:schemeClr val="tx1"/>
                </a:solidFill>
                <a:effectLst/>
                <a:latin typeface="+mn-lt"/>
                <a:ea typeface="+mn-ea"/>
                <a:cs typeface="+mn-cs"/>
              </a:rPr>
              <a:t>et’s now turn to compelling and supporting questions. We’ll begin with a short piece of video where I talk about the nature of questions and the Inquiry Arc. Then we’ll dig deeper into the distinctive features of compelling and supportive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Play</a:t>
            </a:r>
            <a:r>
              <a:rPr lang="en-US" sz="1200" i="1" kern="1200" baseline="0" dirty="0" smtClean="0">
                <a:solidFill>
                  <a:schemeClr val="tx1"/>
                </a:solidFill>
                <a:effectLst/>
                <a:latin typeface="+mn-lt"/>
                <a:ea typeface="+mn-ea"/>
                <a:cs typeface="+mn-cs"/>
              </a:rPr>
              <a:t> segment 20:45-25:05 from the Herzog video.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Following the video:</a:t>
            </a: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a:spcBef>
                <a:spcPts val="0"/>
              </a:spcBef>
              <a:spcAft>
                <a:spcPts val="0"/>
              </a:spcAft>
            </a:pPr>
            <a:r>
              <a:rPr lang="en-US" sz="1200" b="1" dirty="0" smtClean="0">
                <a:effectLst/>
                <a:latin typeface="Garamond"/>
                <a:ea typeface="ＭＳ 明朝"/>
                <a:cs typeface="Times New Roman"/>
              </a:rPr>
              <a:t>Reflect and discuss:</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What does Bruner’s quotation mean to you?</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How do you see the relationship between questions and ideas?</a:t>
            </a:r>
            <a:endParaRPr lang="en-US" sz="1200" dirty="0" smtClean="0">
              <a:effectLst/>
              <a:latin typeface="Cambria"/>
              <a:ea typeface="ＭＳ 明朝"/>
              <a:cs typeface="Times New Roman"/>
            </a:endParaRPr>
          </a:p>
          <a:p>
            <a:pPr marL="342900" marR="0" lvl="0" indent="-342900">
              <a:spcBef>
                <a:spcPts val="0"/>
              </a:spcBef>
              <a:spcAft>
                <a:spcPts val="0"/>
              </a:spcAft>
              <a:buFont typeface="Symbol"/>
              <a:buChar char=""/>
            </a:pPr>
            <a:r>
              <a:rPr lang="en-US" sz="1200" dirty="0" smtClean="0">
                <a:effectLst/>
                <a:latin typeface="Garamond"/>
                <a:ea typeface="ＭＳ 明朝"/>
                <a:cs typeface="Times New Roman"/>
              </a:rPr>
              <a:t>What potential do you see for creating multidisciplinary inquiries?</a:t>
            </a:r>
            <a:endParaRPr lang="en-US" sz="1200" dirty="0" smtClean="0">
              <a:effectLst/>
              <a:latin typeface="Cambria"/>
              <a:ea typeface="ＭＳ 明朝"/>
              <a:cs typeface="Times New Roman"/>
            </a:endParaRPr>
          </a:p>
          <a:p>
            <a:pPr marL="0" marR="0">
              <a:spcBef>
                <a:spcPts val="0"/>
              </a:spcBef>
              <a:spcAft>
                <a:spcPts val="0"/>
              </a:spcAft>
            </a:pPr>
            <a:r>
              <a:rPr lang="en-US" sz="1200" dirty="0" smtClean="0">
                <a:effectLst/>
                <a:latin typeface="Garamond"/>
                <a:ea typeface="ＭＳ 明朝"/>
                <a:cs typeface="Times New Roman"/>
              </a:rPr>
              <a:t> </a:t>
            </a:r>
            <a:endParaRPr lang="en-US" sz="1200" dirty="0" smtClean="0">
              <a:effectLst/>
              <a:latin typeface="Cambria"/>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929E1F9A-7C3A-E442-A9BF-522E986AED56}" type="slidenum">
              <a:rPr lang="en-US" smtClean="0"/>
              <a:pPr/>
              <a:t>5</a:t>
            </a:fld>
            <a:endParaRPr lang="en-US"/>
          </a:p>
        </p:txBody>
      </p:sp>
    </p:spTree>
    <p:extLst>
      <p:ext uri="{BB962C8B-B14F-4D97-AF65-F5344CB8AC3E}">
        <p14:creationId xmlns:p14="http://schemas.microsoft.com/office/powerpoint/2010/main" val="101738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a:spcBef>
                <a:spcPts val="0"/>
              </a:spcBef>
              <a:spcAft>
                <a:spcPts val="0"/>
              </a:spcAft>
            </a:pPr>
            <a:r>
              <a:rPr lang="en-US" sz="1200" i="0" dirty="0" smtClean="0">
                <a:effectLst/>
                <a:latin typeface="Garamond"/>
                <a:ea typeface="ＭＳ 明朝"/>
                <a:cs typeface="Times New Roman"/>
              </a:rPr>
              <a:t>Of course, not all questions are alike or are equally useful for instruction. So let’s look more specifically at compelling questions—both what defines them and examples. Then I’d like you to try your hand at creating a couple.</a:t>
            </a:r>
            <a:endParaRPr lang="en-US" sz="1200" i="0" dirty="0" smtClean="0">
              <a:effectLst/>
              <a:latin typeface="Cambria"/>
              <a:ea typeface="ＭＳ 明朝"/>
              <a:cs typeface="Times New Roman"/>
            </a:endParaRPr>
          </a:p>
          <a:p>
            <a:pPr marL="0" marR="0">
              <a:spcBef>
                <a:spcPts val="0"/>
              </a:spcBef>
              <a:spcAft>
                <a:spcPts val="0"/>
              </a:spcAft>
            </a:pPr>
            <a:r>
              <a:rPr lang="en-US" sz="1200" dirty="0" smtClean="0">
                <a:effectLst/>
                <a:latin typeface="Garamond"/>
                <a:ea typeface="ＭＳ 明朝"/>
                <a:cs typeface="Times New Roman"/>
              </a:rPr>
              <a:t> </a:t>
            </a:r>
            <a:endParaRPr lang="en-US" dirty="0" smtClean="0">
              <a:effectLst/>
            </a:endParaRPr>
          </a:p>
          <a:p>
            <a:r>
              <a:rPr lang="en-US" dirty="0" smtClean="0">
                <a:effectLst/>
              </a:rPr>
              <a:t>One of the primary characteristics</a:t>
            </a:r>
            <a:r>
              <a:rPr lang="en-US" baseline="0" dirty="0" smtClean="0">
                <a:effectLst/>
              </a:rPr>
              <a:t> of a compelling question is that it helps frame the inquiry under study. To that end, a compelling question helps teachers and students collect, organize, and pursue their ideas through the task of answering the question.</a:t>
            </a:r>
          </a:p>
          <a:p>
            <a:endParaRPr lang="en-US" baseline="0" dirty="0" smtClean="0">
              <a:effectLst/>
            </a:endParaRPr>
          </a:p>
          <a:p>
            <a:r>
              <a:rPr lang="en-US" baseline="0" dirty="0" smtClean="0">
                <a:effectLst/>
              </a:rPr>
              <a:t>Compelling questions are also intellectually rigorous and relevant to students. </a:t>
            </a:r>
            <a:r>
              <a:rPr lang="en-US" sz="1200" kern="1200" dirty="0" smtClean="0">
                <a:solidFill>
                  <a:schemeClr val="tx1"/>
                </a:solidFill>
                <a:effectLst/>
                <a:latin typeface="+mn-lt"/>
                <a:ea typeface="+mn-ea"/>
                <a:cs typeface="+mn-cs"/>
              </a:rPr>
              <a:t>Compelling questions address key issues, topics, and problems found in and across the academic disciplines in general and the </a:t>
            </a:r>
            <a:r>
              <a:rPr lang="en-US" sz="1200" i="1" kern="1200" dirty="0" smtClean="0">
                <a:solidFill>
                  <a:schemeClr val="tx1"/>
                </a:solidFill>
                <a:effectLst/>
                <a:latin typeface="+mn-lt"/>
                <a:ea typeface="+mn-ea"/>
                <a:cs typeface="+mn-cs"/>
              </a:rPr>
              <a:t>New York State</a:t>
            </a:r>
            <a:r>
              <a:rPr lang="en-US" sz="1200" i="1" kern="1200" baseline="0" dirty="0" smtClean="0">
                <a:solidFill>
                  <a:schemeClr val="tx1"/>
                </a:solidFill>
                <a:effectLst/>
                <a:latin typeface="+mn-lt"/>
                <a:ea typeface="+mn-ea"/>
                <a:cs typeface="+mn-cs"/>
              </a:rPr>
              <a:t> K–12 </a:t>
            </a:r>
            <a:r>
              <a:rPr lang="en-US" sz="1200" i="1" kern="1200" dirty="0" smtClean="0">
                <a:solidFill>
                  <a:schemeClr val="tx1"/>
                </a:solidFill>
                <a:effectLst/>
                <a:latin typeface="+mn-lt"/>
                <a:ea typeface="+mn-ea"/>
                <a:cs typeface="+mn-cs"/>
              </a:rPr>
              <a:t>Social Studies Framework </a:t>
            </a:r>
            <a:r>
              <a:rPr lang="en-US" sz="1200" kern="1200" dirty="0" smtClean="0">
                <a:solidFill>
                  <a:schemeClr val="tx1"/>
                </a:solidFill>
                <a:effectLst/>
                <a:latin typeface="+mn-lt"/>
                <a:ea typeface="+mn-ea"/>
                <a:cs typeface="+mn-cs"/>
              </a:rPr>
              <a:t>in particular. But compelling questions also reflect the ideas and experiences that students bring to class.</a:t>
            </a:r>
            <a:r>
              <a:rPr lang="en-US" dirty="0" smtClean="0">
                <a:effectLst/>
              </a:rPr>
              <a:t> </a:t>
            </a:r>
          </a:p>
          <a:p>
            <a:endParaRPr lang="en-US" dirty="0" smtClean="0">
              <a:effectLst/>
            </a:endParaRPr>
          </a:p>
          <a:p>
            <a:r>
              <a:rPr lang="en-US" dirty="0" smtClean="0">
                <a:effectLst/>
              </a:rPr>
              <a:t>Finally, compelling questions</a:t>
            </a:r>
            <a:r>
              <a:rPr lang="en-US" baseline="0" dirty="0" smtClean="0">
                <a:effectLst/>
              </a:rPr>
              <a:t> give direction to students in terms of their summative performance task. </a:t>
            </a:r>
          </a:p>
          <a:p>
            <a:endParaRPr lang="en-US" baseline="0" dirty="0" smtClean="0">
              <a:effectLst/>
            </a:endParaRPr>
          </a:p>
        </p:txBody>
      </p:sp>
      <p:sp>
        <p:nvSpPr>
          <p:cNvPr id="4" name="Slide Number Placeholder 3"/>
          <p:cNvSpPr>
            <a:spLocks noGrp="1"/>
          </p:cNvSpPr>
          <p:nvPr>
            <p:ph type="sldNum" sz="quarter" idx="10"/>
          </p:nvPr>
        </p:nvSpPr>
        <p:spPr/>
        <p:txBody>
          <a:bodyPr/>
          <a:lstStyle/>
          <a:p>
            <a:fld id="{15386568-CF4C-CC42-9F1A-6B314A565F23}" type="slidenum">
              <a:rPr lang="en-US" smtClean="0"/>
              <a:pPr/>
              <a:t>6</a:t>
            </a:fld>
            <a:endParaRPr lang="en-US"/>
          </a:p>
        </p:txBody>
      </p:sp>
    </p:spTree>
    <p:extLst>
      <p:ext uri="{BB962C8B-B14F-4D97-AF65-F5344CB8AC3E}">
        <p14:creationId xmlns:p14="http://schemas.microsoft.com/office/powerpoint/2010/main" val="157837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k</a:t>
            </a:r>
            <a:r>
              <a:rPr lang="en-US" dirty="0" smtClean="0"/>
              <a:t>ey to crafting compelling questions is hitting</a:t>
            </a:r>
            <a:r>
              <a:rPr lang="en-US" baseline="0" dirty="0" smtClean="0"/>
              <a:t> the sweet spot between the qualities of being intellectually rigorous and relevant to students. </a:t>
            </a:r>
          </a:p>
          <a:p>
            <a:endParaRPr lang="en-US" baseline="0" dirty="0" smtClean="0"/>
          </a:p>
        </p:txBody>
      </p:sp>
      <p:sp>
        <p:nvSpPr>
          <p:cNvPr id="4" name="Slide Number Placeholder 3"/>
          <p:cNvSpPr>
            <a:spLocks noGrp="1"/>
          </p:cNvSpPr>
          <p:nvPr>
            <p:ph type="sldNum" sz="quarter" idx="10"/>
          </p:nvPr>
        </p:nvSpPr>
        <p:spPr/>
        <p:txBody>
          <a:bodyPr/>
          <a:lstStyle/>
          <a:p>
            <a:fld id="{15386568-CF4C-CC42-9F1A-6B314A565F23}" type="slidenum">
              <a:rPr lang="en-US" smtClean="0"/>
              <a:pPr/>
              <a:t>7</a:t>
            </a:fld>
            <a:endParaRPr lang="en-US"/>
          </a:p>
        </p:txBody>
      </p:sp>
    </p:spTree>
    <p:extLst>
      <p:ext uri="{BB962C8B-B14F-4D97-AF65-F5344CB8AC3E}">
        <p14:creationId xmlns:p14="http://schemas.microsoft.com/office/powerpoint/2010/main" val="247157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 intellectually</a:t>
            </a:r>
            <a:r>
              <a:rPr lang="en-US" baseline="0" dirty="0" smtClean="0"/>
              <a:t> meaty question has two characteristics.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it r</a:t>
            </a:r>
            <a:r>
              <a:rPr lang="en-US" dirty="0" smtClean="0"/>
              <a:t>eflects an enduring issue, concern, or debate in social</a:t>
            </a:r>
            <a:r>
              <a:rPr lang="en-US" baseline="0" dirty="0" smtClean="0"/>
              <a:t> studies. Compelling questions speak to the big ideas of history and the social sciences, both in concept and in particular. Revolution is an important and useful concept, but students need to understand that the American, French, and Russian revolutions, while sharing some traits, differed radically. Students understand some things by knowing the concept of revolution, but their understandings develop exponentially when they can see how the particulars of different kinds of revolutions have played 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compelling questions demand the use of multiple disciplinary lenses and perspectives. </a:t>
            </a:r>
            <a:r>
              <a:rPr lang="en-US" sz="1200" kern="1200" dirty="0" smtClean="0">
                <a:solidFill>
                  <a:schemeClr val="tx1"/>
                </a:solidFill>
                <a:effectLst/>
                <a:latin typeface="+mn-lt"/>
                <a:ea typeface="+mn-ea"/>
                <a:cs typeface="+mn-cs"/>
              </a:rPr>
              <a:t>No social problem is economic, political, historical, or geographic alone. The challenges we face in society are multifaceted, so they demand that we use the power of history and the social science disciplines both individually and in combination to address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if the</a:t>
            </a:r>
            <a:r>
              <a:rPr lang="en-US" sz="1200" kern="1200" baseline="0" dirty="0" smtClean="0">
                <a:solidFill>
                  <a:schemeClr val="tx1"/>
                </a:solidFill>
                <a:effectLst/>
                <a:latin typeface="+mn-lt"/>
                <a:ea typeface="+mn-ea"/>
                <a:cs typeface="+mn-cs"/>
              </a:rPr>
              <a:t> study of social issues benefits from a multidisciplinary approach, so, too, does it benefit from examination from multiple perspectives. There is no social problem or issue on which there is universal agreement, so it only makes sense to examine those that teachers put in front of students from differing vantage points. </a:t>
            </a:r>
            <a:endParaRPr lang="en-US" dirty="0"/>
          </a:p>
        </p:txBody>
      </p:sp>
      <p:sp>
        <p:nvSpPr>
          <p:cNvPr id="4" name="Slide Number Placeholder 3"/>
          <p:cNvSpPr>
            <a:spLocks noGrp="1"/>
          </p:cNvSpPr>
          <p:nvPr>
            <p:ph type="sldNum" sz="quarter" idx="10"/>
          </p:nvPr>
        </p:nvSpPr>
        <p:spPr/>
        <p:txBody>
          <a:bodyPr/>
          <a:lstStyle/>
          <a:p>
            <a:fld id="{15386568-CF4C-CC42-9F1A-6B314A565F23}" type="slidenum">
              <a:rPr lang="en-US" smtClean="0"/>
              <a:pPr/>
              <a:t>8</a:t>
            </a:fld>
            <a:endParaRPr lang="en-US"/>
          </a:p>
        </p:txBody>
      </p:sp>
    </p:spTree>
    <p:extLst>
      <p:ext uri="{BB962C8B-B14F-4D97-AF65-F5344CB8AC3E}">
        <p14:creationId xmlns:p14="http://schemas.microsoft.com/office/powerpoint/2010/main" val="51519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dirty="0" smtClean="0"/>
              <a:t>Compelling questions need to be worth investigating from an academic</a:t>
            </a:r>
            <a:r>
              <a:rPr lang="en-US" sz="1400" baseline="0" dirty="0" smtClean="0"/>
              <a:t> angle, but they also need to be worth exploring from a student angle. Recall Jerome Bruner’s claim—”any subject can be taught effectively in some intellectually honest form to any child at any stage of development.” </a:t>
            </a:r>
          </a:p>
          <a:p>
            <a:endParaRPr lang="en-US" sz="1400" baseline="0" dirty="0" smtClean="0"/>
          </a:p>
          <a:p>
            <a:r>
              <a:rPr lang="en-US" sz="1400" baseline="0" dirty="0" smtClean="0"/>
              <a:t>To take this point seriously does not mean that we have to dumb down the curriculum. In fact, it means just the opposite: Teachers </a:t>
            </a:r>
            <a:r>
              <a:rPr lang="en-US" sz="1400" i="1" baseline="0" dirty="0" smtClean="0"/>
              <a:t>should</a:t>
            </a:r>
            <a:r>
              <a:rPr lang="en-US" sz="1400" i="0" baseline="0" dirty="0" smtClean="0"/>
              <a:t> teach intellectually ambitious material. The key is to see within the ideas to be taught those elements that teachers know their students care about. It is not the case that students are uninterested in natural resources or supply and demand or the New Deal, per se. It is the case that teachers need to pull from those ideas relevant connections to students’ lives.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386568-CF4C-CC42-9F1A-6B314A565F23}" type="slidenum">
              <a:rPr lang="en-US" smtClean="0"/>
              <a:pPr/>
              <a:t>9</a:t>
            </a:fld>
            <a:endParaRPr lang="en-US"/>
          </a:p>
        </p:txBody>
      </p:sp>
    </p:spTree>
    <p:extLst>
      <p:ext uri="{BB962C8B-B14F-4D97-AF65-F5344CB8AC3E}">
        <p14:creationId xmlns:p14="http://schemas.microsoft.com/office/powerpoint/2010/main" val="60608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green_swirl_144Brea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90800" y="2130425"/>
            <a:ext cx="5867400" cy="1470025"/>
          </a:xfrm>
        </p:spPr>
        <p:txBody>
          <a:bodyPr/>
          <a:lstStyle>
            <a:lvl1pPr algn="l">
              <a:defRPr>
                <a:solidFill>
                  <a:schemeClr val="bg1"/>
                </a:solidFill>
                <a:effectLst>
                  <a:outerShdw blurRad="50800" dist="38100" dir="2700000">
                    <a:srgbClr val="000000">
                      <a:alpha val="6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391942"/>
            <a:ext cx="5181599" cy="124685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green_swirl_144_2UL.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8" name="Picture 7"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descr="green_swirl_144_2UL.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a:effectLst>
            <a:outerShdw blurRad="50800" dist="38100" dir="270000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green_swirl_144_4.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883B-7761-3C49-A920-971184927674}"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D883B-7761-3C49-A920-971184927674}" type="datetimeFigureOut">
              <a:rPr lang="en-US" smtClean="0"/>
              <a:pPr/>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D883B-7761-3C49-A920-971184927674}" type="datetimeFigureOut">
              <a:rPr lang="en-US" smtClean="0"/>
              <a:pPr/>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reen_swirl_L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C45F-4319-C34C-9114-6AA6674027EC}"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48-7CC4-F24D-8789-6C104D2A25D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C45F-4319-C34C-9114-6AA6674027EC}"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48-7CC4-F24D-8789-6C104D2A25D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2B1DA6-9A2F-6C4D-96A5-C4E7CD4EF74A}" type="datetimeFigureOut">
              <a:rPr lang="en-US" smtClean="0"/>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9D5AB-A40B-0A4B-AA74-FB6B720D58A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green_swirl_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B1DA6-9A2F-6C4D-96A5-C4E7CD4EF74A}" type="datetimeFigureOut">
              <a:rPr lang="en-US" smtClean="0"/>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green_swirl_144Brea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a:effectLst>
            <a:outerShdw blurRad="63500" dist="63500" dir="270000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1DA6-9A2F-6C4D-96A5-C4E7CD4EF74A}"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B1DA6-9A2F-6C4D-96A5-C4E7CD4EF74A}"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B1DA6-9A2F-6C4D-96A5-C4E7CD4EF74A}" type="datetimeFigureOut">
              <a:rPr lang="en-US" smtClean="0"/>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green_swirl_144_4.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B1DA6-9A2F-6C4D-96A5-C4E7CD4EF74A}" type="datetimeFigureOut">
              <a:rPr lang="en-US" smtClean="0"/>
              <a:t>4/14/15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9D5AB-A40B-0A4B-AA74-FB6B720D58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D883B-7761-3C49-A920-971184927674}" type="datetimeFigureOut">
              <a:rPr lang="en-US" smtClean="0"/>
              <a:pPr/>
              <a:t>4/14/15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70C4D-40C2-6246-850D-A290A65AEA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52B1DA6-9A2F-6C4D-96A5-C4E7CD4EF74A}" type="datetimeFigureOut">
              <a:rPr lang="en-US" smtClean="0"/>
              <a:t>4/14/15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3E9D5AB-A40B-0A4B-AA74-FB6B720D58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5520"/>
            <a:ext cx="7848600" cy="2288499"/>
          </a:xfrm>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Developing Questions And planning Inquiries</a:t>
            </a:r>
            <a:br>
              <a:rPr lang="en-US" sz="3600" dirty="0" smtClean="0"/>
            </a:br>
            <a:endParaRPr lang="en-US" sz="3600" dirty="0"/>
          </a:p>
        </p:txBody>
      </p:sp>
      <p:sp>
        <p:nvSpPr>
          <p:cNvPr id="3" name="Subtitle 2"/>
          <p:cNvSpPr>
            <a:spLocks noGrp="1"/>
          </p:cNvSpPr>
          <p:nvPr>
            <p:ph type="subTitle" idx="1"/>
          </p:nvPr>
        </p:nvSpPr>
        <p:spPr>
          <a:xfrm>
            <a:off x="685800" y="3784019"/>
            <a:ext cx="5943093" cy="2035691"/>
          </a:xfrm>
        </p:spPr>
        <p:txBody>
          <a:bodyPr>
            <a:normAutofit/>
          </a:bodyPr>
          <a:lstStyle/>
          <a:p>
            <a:r>
              <a:rPr lang="en-US" dirty="0" smtClean="0"/>
              <a:t>Developed by</a:t>
            </a:r>
          </a:p>
          <a:p>
            <a:r>
              <a:rPr lang="en-US" dirty="0" smtClean="0"/>
              <a:t>S. G. Grant</a:t>
            </a:r>
          </a:p>
          <a:p>
            <a:r>
              <a:rPr lang="en-US" dirty="0" smtClean="0"/>
              <a:t>Professor of Social Studies Education</a:t>
            </a:r>
          </a:p>
          <a:p>
            <a:r>
              <a:rPr lang="en-US" dirty="0" smtClean="0"/>
              <a:t>Binghamton University</a:t>
            </a: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29"/>
            <a:ext cx="9144000" cy="575844"/>
          </a:xfrm>
          <a:prstGeom prst="rect">
            <a:avLst/>
          </a:prstGeom>
        </p:spPr>
      </p:pic>
      <p:pic>
        <p:nvPicPr>
          <p:cNvPr id="7" name="Picture 6" descr="Screen Shot 2014-09-23 at 12.18.48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5355" y="3901844"/>
            <a:ext cx="2098398" cy="2711912"/>
          </a:xfrm>
          <a:prstGeom prst="rect">
            <a:avLst/>
          </a:prstGeom>
        </p:spPr>
      </p:pic>
      <p:sp>
        <p:nvSpPr>
          <p:cNvPr id="8" name="TextBox 7"/>
          <p:cNvSpPr txBox="1"/>
          <p:nvPr/>
        </p:nvSpPr>
        <p:spPr>
          <a:xfrm>
            <a:off x="726592" y="666547"/>
            <a:ext cx="7668145" cy="1015663"/>
          </a:xfrm>
          <a:prstGeom prst="rect">
            <a:avLst/>
          </a:prstGeom>
          <a:noFill/>
        </p:spPr>
        <p:txBody>
          <a:bodyPr wrap="square" rtlCol="0">
            <a:spAutoFit/>
          </a:bodyPr>
          <a:lstStyle/>
          <a:p>
            <a:r>
              <a:rPr lang="en-US" sz="2400" b="1" dirty="0" smtClean="0">
                <a:solidFill>
                  <a:schemeClr val="tx2">
                    <a:lumMod val="75000"/>
                  </a:schemeClr>
                </a:solidFill>
              </a:rPr>
              <a:t>C3 Literacy Collaborative</a:t>
            </a:r>
          </a:p>
          <a:p>
            <a:r>
              <a:rPr lang="en-US" b="1" dirty="0" smtClean="0">
                <a:solidFill>
                  <a:schemeClr val="tx2">
                    <a:lumMod val="75000"/>
                  </a:schemeClr>
                </a:solidFill>
              </a:rPr>
              <a:t>National Council for the Social Studies in collaboration with the            National Center for Literacy Education</a:t>
            </a:r>
            <a:endParaRPr lang="en-US" b="1" dirty="0">
              <a:solidFill>
                <a:schemeClr val="tx2">
                  <a:lumMod val="75000"/>
                </a:schemeClr>
              </a:solidFill>
            </a:endParaRPr>
          </a:p>
        </p:txBody>
      </p:sp>
      <p:sp>
        <p:nvSpPr>
          <p:cNvPr id="10" name="TextBox 9"/>
          <p:cNvSpPr txBox="1"/>
          <p:nvPr/>
        </p:nvSpPr>
        <p:spPr>
          <a:xfrm>
            <a:off x="685800" y="6217426"/>
            <a:ext cx="5589856" cy="369332"/>
          </a:xfrm>
          <a:prstGeom prst="rect">
            <a:avLst/>
          </a:prstGeom>
          <a:noFill/>
        </p:spPr>
        <p:txBody>
          <a:bodyPr wrap="square" rtlCol="0">
            <a:spAutoFit/>
          </a:bodyPr>
          <a:lstStyle/>
          <a:p>
            <a:r>
              <a:rPr lang="en-US" b="1" dirty="0" smtClean="0"/>
              <a:t>Funded by the Bill and Melinda Gates Foundation</a:t>
            </a:r>
            <a:endParaRPr lang="en-US" b="1" dirty="0"/>
          </a:p>
        </p:txBody>
      </p:sp>
    </p:spTree>
    <p:extLst>
      <p:ext uri="{BB962C8B-B14F-4D97-AF65-F5344CB8AC3E}">
        <p14:creationId xmlns:p14="http://schemas.microsoft.com/office/powerpoint/2010/main" val="61733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3479" y="2682162"/>
            <a:ext cx="7499350" cy="1143000"/>
          </a:xfrm>
        </p:spPr>
        <p:txBody>
          <a:bodyPr>
            <a:normAutofit fontScale="90000"/>
          </a:bodyPr>
          <a:lstStyle/>
          <a:p>
            <a:r>
              <a:rPr lang="en-US" sz="5400" dirty="0" smtClean="0"/>
              <a:t>What </a:t>
            </a:r>
            <a:r>
              <a:rPr lang="en-US" sz="5400" i="1" dirty="0" smtClean="0">
                <a:solidFill>
                  <a:srgbClr val="0E233D"/>
                </a:solidFill>
              </a:rPr>
              <a:t>do </a:t>
            </a:r>
            <a:r>
              <a:rPr lang="en-US" sz="5400" dirty="0" smtClean="0"/>
              <a:t>kids care about?</a:t>
            </a:r>
            <a:endParaRPr lang="en-US" sz="5400" dirty="0"/>
          </a:p>
        </p:txBody>
      </p:sp>
      <p:pic>
        <p:nvPicPr>
          <p:cNvPr id="3"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2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4138240" y="1856673"/>
            <a:ext cx="4548559" cy="3996962"/>
          </a:xfrm>
        </p:spPr>
        <p:txBody>
          <a:bodyPr>
            <a:normAutofit/>
          </a:bodyPr>
          <a:lstStyle/>
          <a:p>
            <a:pPr marL="0" indent="0">
              <a:buNone/>
            </a:pPr>
            <a:endParaRPr lang="en-US" b="1" dirty="0" smtClean="0"/>
          </a:p>
          <a:p>
            <a:pPr marL="0" indent="0">
              <a:buNone/>
            </a:pPr>
            <a:r>
              <a:rPr lang="en-US" b="1" dirty="0" smtClean="0"/>
              <a:t>S. G. Grant</a:t>
            </a:r>
          </a:p>
          <a:p>
            <a:pPr marL="0" indent="0">
              <a:buNone/>
            </a:pPr>
            <a:r>
              <a:rPr lang="en-US" sz="1800" dirty="0"/>
              <a:t>Professor of Social Studies Education</a:t>
            </a:r>
          </a:p>
          <a:p>
            <a:pPr marL="0" indent="0">
              <a:buNone/>
            </a:pPr>
            <a:r>
              <a:rPr lang="en-US" sz="1800" dirty="0"/>
              <a:t>Binghamton </a:t>
            </a:r>
            <a:r>
              <a:rPr lang="en-US" sz="1800" dirty="0" smtClean="0"/>
              <a:t>University</a:t>
            </a:r>
          </a:p>
          <a:p>
            <a:pPr marL="0" indent="0">
              <a:buNone/>
            </a:pPr>
            <a:r>
              <a:rPr lang="en-US" sz="1800" dirty="0" err="1" smtClean="0"/>
              <a:t>sggrant@binghamton.edu</a:t>
            </a:r>
            <a:endParaRPr lang="en-US" sz="1800" dirty="0"/>
          </a:p>
          <a:p>
            <a:pPr marL="0" indent="0">
              <a:buNone/>
            </a:pPr>
            <a:endParaRPr lang="en-US" sz="1800" dirty="0" smtClean="0"/>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6" name="Picture 3" descr="slide-banner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flipH="1">
            <a:off x="803525" y="1856673"/>
            <a:ext cx="2428861" cy="1077218"/>
          </a:xfrm>
          <a:prstGeom prst="rect">
            <a:avLst/>
          </a:prstGeom>
          <a:noFill/>
        </p:spPr>
        <p:txBody>
          <a:bodyPr wrap="square" rtlCol="0">
            <a:spAutoFit/>
          </a:bodyPr>
          <a:lstStyle/>
          <a:p>
            <a:pPr algn="ctr"/>
            <a:r>
              <a:rPr lang="en-US" sz="3200" dirty="0" smtClean="0"/>
              <a:t>[Presenter photo]</a:t>
            </a:r>
            <a:endParaRPr lang="en-US" sz="3200" dirty="0"/>
          </a:p>
        </p:txBody>
      </p:sp>
      <p:pic>
        <p:nvPicPr>
          <p:cNvPr id="7" name="Picture 6" descr="Gran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565" y="533400"/>
            <a:ext cx="3661442" cy="4956842"/>
          </a:xfrm>
          <a:prstGeom prst="rect">
            <a:avLst/>
          </a:prstGeom>
        </p:spPr>
      </p:pic>
    </p:spTree>
    <p:extLst>
      <p:ext uri="{BB962C8B-B14F-4D97-AF65-F5344CB8AC3E}">
        <p14:creationId xmlns:p14="http://schemas.microsoft.com/office/powerpoint/2010/main" val="23891354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05" y="1104900"/>
            <a:ext cx="8229600" cy="990600"/>
          </a:xfrm>
        </p:spPr>
        <p:txBody>
          <a:bodyPr>
            <a:normAutofit fontScale="90000"/>
          </a:bodyPr>
          <a:lstStyle/>
          <a:p>
            <a:r>
              <a:rPr lang="en-US" b="1" dirty="0">
                <a:solidFill>
                  <a:srgbClr val="17375E"/>
                </a:solidFill>
                <a:ea typeface="Arial"/>
                <a:cs typeface="Arial"/>
                <a:sym typeface="Arial"/>
              </a:rPr>
              <a:t>Purpose:</a:t>
            </a:r>
            <a:br>
              <a:rPr lang="en-US" b="1" dirty="0">
                <a:solidFill>
                  <a:srgbClr val="17375E"/>
                </a:solidFill>
                <a:ea typeface="Arial"/>
                <a:cs typeface="Arial"/>
                <a:sym typeface="Arial"/>
              </a:rPr>
            </a:br>
            <a:endParaRPr lang="en-US" dirty="0"/>
          </a:p>
        </p:txBody>
      </p:sp>
      <p:sp>
        <p:nvSpPr>
          <p:cNvPr id="4" name="Content Placeholder 2"/>
          <p:cNvSpPr>
            <a:spLocks noGrp="1"/>
          </p:cNvSpPr>
          <p:nvPr>
            <p:ph idx="1"/>
          </p:nvPr>
        </p:nvSpPr>
        <p:spPr/>
        <p:txBody>
          <a:bodyPr>
            <a:normAutofit/>
          </a:bodyPr>
          <a:lstStyle/>
          <a:p>
            <a:pPr marL="0" marR="0" indent="0">
              <a:spcBef>
                <a:spcPts val="0"/>
              </a:spcBef>
              <a:spcAft>
                <a:spcPts val="0"/>
              </a:spcAft>
              <a:buNone/>
            </a:pPr>
            <a:r>
              <a:rPr lang="en-US" sz="3200" dirty="0" smtClean="0">
                <a:latin typeface="Garamond"/>
                <a:ea typeface="ＭＳ 明朝"/>
                <a:cs typeface="Times New Roman"/>
              </a:rPr>
              <a:t>As </a:t>
            </a:r>
            <a:r>
              <a:rPr lang="en-US" sz="3200" dirty="0">
                <a:latin typeface="Garamond"/>
                <a:ea typeface="ＭＳ 明朝"/>
                <a:cs typeface="Times New Roman"/>
              </a:rPr>
              <a:t>a result of participating in this Investigation, you will become familiar with:  </a:t>
            </a:r>
            <a:endParaRPr lang="en-US" sz="3200" dirty="0" smtClean="0">
              <a:latin typeface="Cambria"/>
              <a:ea typeface="ＭＳ 明朝"/>
              <a:cs typeface="Times New Roman"/>
            </a:endParaRPr>
          </a:p>
          <a:p>
            <a:pPr>
              <a:spcBef>
                <a:spcPts val="0"/>
              </a:spcBef>
              <a:buClrTx/>
              <a:buSzPct val="100000"/>
            </a:pPr>
            <a:r>
              <a:rPr lang="en-US" sz="3200" dirty="0">
                <a:latin typeface="Garamond"/>
                <a:ea typeface="ＭＳ 明朝"/>
                <a:cs typeface="Times New Roman"/>
              </a:rPr>
              <a:t>The importance of questions in framing a unit of study</a:t>
            </a:r>
            <a:endParaRPr lang="en-US" sz="3200" dirty="0">
              <a:latin typeface="Cambria"/>
              <a:ea typeface="ＭＳ 明朝"/>
              <a:cs typeface="Times New Roman"/>
            </a:endParaRPr>
          </a:p>
          <a:p>
            <a:pPr defTabSz="457200">
              <a:spcBef>
                <a:spcPts val="0"/>
              </a:spcBef>
              <a:buClrTx/>
              <a:buSzTx/>
              <a:defRPr/>
            </a:pPr>
            <a:r>
              <a:rPr lang="en-US" sz="3200" dirty="0" smtClean="0">
                <a:latin typeface="Garamond"/>
                <a:ea typeface="ＭＳ 明朝"/>
                <a:cs typeface="Times New Roman"/>
              </a:rPr>
              <a:t>The </a:t>
            </a:r>
            <a:r>
              <a:rPr lang="en-US" sz="3200" dirty="0">
                <a:latin typeface="Garamond"/>
                <a:ea typeface="ＭＳ 明朝"/>
                <a:cs typeface="Times New Roman"/>
              </a:rPr>
              <a:t>relationship between compelling and supporting questions</a:t>
            </a:r>
          </a:p>
          <a:p>
            <a:pPr defTabSz="457200">
              <a:spcBef>
                <a:spcPts val="0"/>
              </a:spcBef>
              <a:buClrTx/>
              <a:buSzTx/>
              <a:defRPr/>
            </a:pPr>
            <a:r>
              <a:rPr lang="en-US" sz="3200" dirty="0">
                <a:latin typeface="Garamond"/>
                <a:ea typeface="ＭＳ 明朝"/>
                <a:cs typeface="Times New Roman"/>
              </a:rPr>
              <a:t>The distinctive features of compelling and supporting questions</a:t>
            </a:r>
            <a:endParaRPr lang="en-US" sz="3200" dirty="0">
              <a:latin typeface="Cambria"/>
              <a:ea typeface="ＭＳ 明朝"/>
              <a:cs typeface="Times New Roman"/>
            </a:endParaRPr>
          </a:p>
          <a:p>
            <a:pPr>
              <a:spcBef>
                <a:spcPts val="0"/>
              </a:spcBef>
              <a:buNone/>
            </a:pPr>
            <a:endParaRPr lang="en-US" sz="3000" dirty="0" smtClean="0">
              <a:ea typeface="Arial"/>
              <a:cs typeface="Arial"/>
              <a:sym typeface="Arial"/>
            </a:endParaRPr>
          </a:p>
        </p:txBody>
      </p:sp>
      <p:pic>
        <p:nvPicPr>
          <p:cNvPr id="5"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03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Questions?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a:lnSpc>
                <a:spcPct val="100000"/>
              </a:lnSpc>
              <a:spcBef>
                <a:spcPts val="900"/>
              </a:spcBef>
            </a:pPr>
            <a:r>
              <a:rPr lang="en-US" sz="1800" dirty="0" smtClean="0"/>
              <a:t>“By doubting we are led a question, by questioning we arrive at the truth.” </a:t>
            </a:r>
            <a:br>
              <a:rPr lang="en-US" sz="1800" dirty="0" smtClean="0"/>
            </a:br>
            <a:r>
              <a:rPr lang="en-US" sz="1800" b="1" i="1" dirty="0" smtClean="0">
                <a:solidFill>
                  <a:srgbClr val="205595"/>
                </a:solidFill>
              </a:rPr>
              <a:t>—Peter Abelard</a:t>
            </a:r>
          </a:p>
          <a:p>
            <a:pPr>
              <a:lnSpc>
                <a:spcPct val="100000"/>
              </a:lnSpc>
              <a:spcBef>
                <a:spcPts val="900"/>
              </a:spcBef>
            </a:pPr>
            <a:r>
              <a:rPr lang="en-US" sz="1800" dirty="0" smtClean="0"/>
              <a:t>“It is better to debate a question without settling it than to settle a question without debating it.” </a:t>
            </a:r>
            <a:r>
              <a:rPr lang="en-US" sz="1800" b="1" i="1" dirty="0">
                <a:solidFill>
                  <a:srgbClr val="205595"/>
                </a:solidFill>
              </a:rPr>
              <a:t>—Joseph </a:t>
            </a:r>
            <a:r>
              <a:rPr lang="en-US" sz="1800" b="1" i="1" dirty="0" err="1">
                <a:solidFill>
                  <a:srgbClr val="205595"/>
                </a:solidFill>
              </a:rPr>
              <a:t>Joubert</a:t>
            </a:r>
            <a:endParaRPr lang="en-US" sz="1800" b="1" i="1" dirty="0" smtClean="0">
              <a:solidFill>
                <a:srgbClr val="205595"/>
              </a:solidFill>
            </a:endParaRPr>
          </a:p>
          <a:p>
            <a:pPr>
              <a:lnSpc>
                <a:spcPct val="100000"/>
              </a:lnSpc>
              <a:spcBef>
                <a:spcPts val="900"/>
              </a:spcBef>
            </a:pPr>
            <a:r>
              <a:rPr lang="en-US" sz="1800" dirty="0" smtClean="0"/>
              <a:t>“We get wise by asking questions, and even it there are not answered, we get wise, for a well-packed question carries its answer on its back as a snail carries its shell.” </a:t>
            </a:r>
            <a:r>
              <a:rPr lang="en-US" sz="1800" b="1" i="1" dirty="0">
                <a:solidFill>
                  <a:srgbClr val="205595"/>
                </a:solidFill>
              </a:rPr>
              <a:t>—James Stephens</a:t>
            </a:r>
            <a:endParaRPr lang="en-US" sz="1800" b="1" i="1" dirty="0" smtClean="0">
              <a:solidFill>
                <a:srgbClr val="205595"/>
              </a:solidFill>
            </a:endParaRPr>
          </a:p>
          <a:p>
            <a:pPr>
              <a:lnSpc>
                <a:spcPct val="100000"/>
              </a:lnSpc>
              <a:spcBef>
                <a:spcPts val="900"/>
              </a:spcBef>
            </a:pPr>
            <a:r>
              <a:rPr lang="en-US" sz="1800" dirty="0" smtClean="0"/>
              <a:t>“It is not the answer that enlightens but the question.” </a:t>
            </a:r>
            <a:r>
              <a:rPr lang="en-US" sz="1800" b="1" i="1" dirty="0">
                <a:solidFill>
                  <a:srgbClr val="205595"/>
                </a:solidFill>
              </a:rPr>
              <a:t>—Eugene Ionesco</a:t>
            </a:r>
            <a:endParaRPr lang="en-US" sz="1800" b="1" i="1" dirty="0" smtClean="0">
              <a:solidFill>
                <a:srgbClr val="205595"/>
              </a:solidFill>
            </a:endParaRPr>
          </a:p>
          <a:p>
            <a:pPr>
              <a:lnSpc>
                <a:spcPct val="100000"/>
              </a:lnSpc>
              <a:spcBef>
                <a:spcPts val="900"/>
              </a:spcBef>
            </a:pPr>
            <a:r>
              <a:rPr lang="en-US" sz="1800" dirty="0" smtClean="0"/>
              <a:t>“If you do not know how to ask the right question, you discover nothing.” </a:t>
            </a:r>
            <a:br>
              <a:rPr lang="en-US" sz="1800" dirty="0" smtClean="0"/>
            </a:br>
            <a:r>
              <a:rPr lang="en-US" sz="1800" b="1" i="1" dirty="0" smtClean="0">
                <a:solidFill>
                  <a:srgbClr val="205595"/>
                </a:solidFill>
              </a:rPr>
              <a:t>—</a:t>
            </a:r>
            <a:r>
              <a:rPr lang="en-US" sz="1800" b="1" i="1" dirty="0">
                <a:solidFill>
                  <a:srgbClr val="205595"/>
                </a:solidFill>
              </a:rPr>
              <a:t>W. Edwards Deming</a:t>
            </a:r>
            <a:endParaRPr lang="en-US" sz="1800" b="1" i="1" dirty="0" smtClean="0">
              <a:solidFill>
                <a:srgbClr val="205595"/>
              </a:solidFill>
            </a:endParaRPr>
          </a:p>
          <a:p>
            <a:pPr>
              <a:lnSpc>
                <a:spcPct val="100000"/>
              </a:lnSpc>
              <a:spcBef>
                <a:spcPts val="900"/>
              </a:spcBef>
            </a:pPr>
            <a:r>
              <a:rPr lang="en-US" sz="1800" dirty="0" smtClean="0"/>
              <a:t>“One of the very important characteristics of a student is to question. Let the students ask questions.” </a:t>
            </a:r>
            <a:r>
              <a:rPr lang="en-US" sz="1800" b="1" i="1" dirty="0" smtClean="0">
                <a:solidFill>
                  <a:srgbClr val="205595"/>
                </a:solidFill>
              </a:rPr>
              <a:t>—A</a:t>
            </a:r>
            <a:r>
              <a:rPr lang="en-US" sz="1800" b="1" i="1" dirty="0">
                <a:solidFill>
                  <a:srgbClr val="205595"/>
                </a:solidFill>
              </a:rPr>
              <a:t>. P. J. Abdul </a:t>
            </a:r>
            <a:r>
              <a:rPr lang="en-US" sz="1800" b="1" i="1" dirty="0" err="1">
                <a:solidFill>
                  <a:srgbClr val="205595"/>
                </a:solidFill>
              </a:rPr>
              <a:t>Kalam</a:t>
            </a:r>
            <a:endParaRPr lang="en-US" sz="1800" b="1" i="1" dirty="0" smtClean="0">
              <a:solidFill>
                <a:srgbClr val="205595"/>
              </a:solidFill>
            </a:endParaRPr>
          </a:p>
          <a:p>
            <a:pPr>
              <a:lnSpc>
                <a:spcPct val="100000"/>
              </a:lnSpc>
              <a:spcBef>
                <a:spcPts val="900"/>
              </a:spcBef>
            </a:pPr>
            <a:r>
              <a:rPr lang="en-US" sz="1800" dirty="0" smtClean="0"/>
              <a:t>“The art and science of asking questions is the source of all knowledge.”</a:t>
            </a:r>
            <a:br>
              <a:rPr lang="en-US" sz="1800" dirty="0" smtClean="0"/>
            </a:br>
            <a:r>
              <a:rPr lang="en-US" sz="1800" b="1" i="1" dirty="0" smtClean="0">
                <a:solidFill>
                  <a:srgbClr val="205595"/>
                </a:solidFill>
              </a:rPr>
              <a:t>—</a:t>
            </a:r>
            <a:r>
              <a:rPr lang="en-US" sz="1800" b="1" i="1" dirty="0">
                <a:solidFill>
                  <a:srgbClr val="205595"/>
                </a:solidFill>
              </a:rPr>
              <a:t>Thomas Berger</a:t>
            </a:r>
          </a:p>
        </p:txBody>
      </p:sp>
      <p:sp>
        <p:nvSpPr>
          <p:cNvPr id="5" name="TextBox 4"/>
          <p:cNvSpPr txBox="1"/>
          <p:nvPr/>
        </p:nvSpPr>
        <p:spPr>
          <a:xfrm>
            <a:off x="5532685" y="7102832"/>
            <a:ext cx="184666" cy="369332"/>
          </a:xfrm>
          <a:prstGeom prst="rect">
            <a:avLst/>
          </a:prstGeom>
          <a:noFill/>
        </p:spPr>
        <p:txBody>
          <a:bodyPr wrap="none" rtlCol="0">
            <a:spAutoFit/>
          </a:bodyPr>
          <a:lstStyle/>
          <a:p>
            <a:endParaRPr lang="en-US" dirty="0"/>
          </a:p>
        </p:txBody>
      </p:sp>
      <p:sp>
        <p:nvSpPr>
          <p:cNvPr id="6" name="TextBox 5"/>
          <p:cNvSpPr txBox="1"/>
          <p:nvPr/>
        </p:nvSpPr>
        <p:spPr>
          <a:xfrm>
            <a:off x="4585455" y="5101125"/>
            <a:ext cx="184666" cy="369332"/>
          </a:xfrm>
          <a:prstGeom prst="rect">
            <a:avLst/>
          </a:prstGeom>
          <a:noFill/>
        </p:spPr>
        <p:txBody>
          <a:bodyPr wrap="none" rtlCol="0">
            <a:spAutoFit/>
          </a:bodyPr>
          <a:lstStyle/>
          <a:p>
            <a:endParaRPr lang="en-US" dirty="0"/>
          </a:p>
        </p:txBody>
      </p:sp>
      <p:pic>
        <p:nvPicPr>
          <p:cNvPr id="7"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388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829521"/>
            <a:ext cx="9162045" cy="2303365"/>
          </a:xfrm>
          <a:prstGeom prst="rect">
            <a:avLst/>
          </a:prstGeom>
        </p:spPr>
      </p:pic>
      <p:sp>
        <p:nvSpPr>
          <p:cNvPr id="3" name="TextBox 2"/>
          <p:cNvSpPr txBox="1"/>
          <p:nvPr/>
        </p:nvSpPr>
        <p:spPr>
          <a:xfrm>
            <a:off x="465821" y="4636170"/>
            <a:ext cx="1966838" cy="1323439"/>
          </a:xfrm>
          <a:prstGeom prst="rect">
            <a:avLst/>
          </a:prstGeom>
          <a:noFill/>
        </p:spPr>
        <p:txBody>
          <a:bodyPr wrap="square" rtlCol="0">
            <a:spAutoFit/>
          </a:bodyPr>
          <a:lstStyle/>
          <a:p>
            <a:r>
              <a:rPr lang="en-US" sz="2000" dirty="0" smtClean="0">
                <a:latin typeface="+mj-lt"/>
                <a:cs typeface="Avenir Book"/>
              </a:rPr>
              <a:t>If students are  asked a </a:t>
            </a:r>
            <a:r>
              <a:rPr lang="en-US" sz="2000" b="1" dirty="0" smtClean="0">
                <a:solidFill>
                  <a:srgbClr val="205595"/>
                </a:solidFill>
                <a:latin typeface="+mj-lt"/>
                <a:cs typeface="Avenir Book"/>
              </a:rPr>
              <a:t>COMPELLING QUESTION …</a:t>
            </a:r>
            <a:endParaRPr lang="en-US" sz="2000" b="1" dirty="0">
              <a:solidFill>
                <a:srgbClr val="205595"/>
              </a:solidFill>
              <a:latin typeface="+mj-lt"/>
              <a:cs typeface="Avenir Book"/>
            </a:endParaRPr>
          </a:p>
        </p:txBody>
      </p:sp>
      <p:sp>
        <p:nvSpPr>
          <p:cNvPr id="7" name="TextBox 6"/>
          <p:cNvSpPr txBox="1"/>
          <p:nvPr/>
        </p:nvSpPr>
        <p:spPr>
          <a:xfrm>
            <a:off x="7035642" y="4636170"/>
            <a:ext cx="2108358" cy="1323439"/>
          </a:xfrm>
          <a:prstGeom prst="rect">
            <a:avLst/>
          </a:prstGeom>
          <a:noFill/>
        </p:spPr>
        <p:txBody>
          <a:bodyPr wrap="square" rtlCol="0">
            <a:spAutoFit/>
          </a:bodyPr>
          <a:lstStyle/>
          <a:p>
            <a:r>
              <a:rPr lang="en-US" sz="2000" dirty="0" smtClean="0">
                <a:latin typeface="+mj-lt"/>
                <a:cs typeface="Avenir Book"/>
              </a:rPr>
              <a:t>Students answer in the form of a </a:t>
            </a:r>
            <a:r>
              <a:rPr lang="en-US" sz="2000" b="1" dirty="0" smtClean="0">
                <a:latin typeface="+mj-lt"/>
                <a:cs typeface="Avenir Book"/>
              </a:rPr>
              <a:t>SUMMATIVE</a:t>
            </a:r>
          </a:p>
          <a:p>
            <a:r>
              <a:rPr lang="en-US" sz="2000" b="1" dirty="0" smtClean="0">
                <a:latin typeface="+mj-lt"/>
                <a:cs typeface="Avenir Book"/>
              </a:rPr>
              <a:t>ARGUMENT</a:t>
            </a:r>
            <a:endParaRPr lang="en-US" sz="2000" b="1" dirty="0">
              <a:latin typeface="+mj-lt"/>
              <a:cs typeface="Avenir Book"/>
            </a:endParaRPr>
          </a:p>
        </p:txBody>
      </p:sp>
      <p:sp>
        <p:nvSpPr>
          <p:cNvPr id="9" name="TextBox 8"/>
          <p:cNvSpPr txBox="1"/>
          <p:nvPr/>
        </p:nvSpPr>
        <p:spPr>
          <a:xfrm>
            <a:off x="2951949" y="4665197"/>
            <a:ext cx="3299207" cy="1323439"/>
          </a:xfrm>
          <a:prstGeom prst="rect">
            <a:avLst/>
          </a:prstGeom>
          <a:noFill/>
        </p:spPr>
        <p:txBody>
          <a:bodyPr wrap="square" rtlCol="0">
            <a:spAutoFit/>
          </a:bodyPr>
          <a:lstStyle/>
          <a:p>
            <a:pPr algn="ctr"/>
            <a:r>
              <a:rPr lang="en-US" sz="2000" dirty="0" smtClean="0">
                <a:latin typeface="+mj-lt"/>
                <a:cs typeface="Avenir Book"/>
              </a:rPr>
              <a:t>In the middle are the </a:t>
            </a:r>
            <a:r>
              <a:rPr lang="en-US" sz="2000" b="1" dirty="0" smtClean="0">
                <a:latin typeface="+mj-lt"/>
                <a:cs typeface="Avenir Book"/>
              </a:rPr>
              <a:t>SUPPORTING QUESTIONS</a:t>
            </a:r>
            <a:r>
              <a:rPr lang="en-US" sz="2000" dirty="0" smtClean="0">
                <a:latin typeface="+mj-lt"/>
                <a:cs typeface="Avenir Book"/>
              </a:rPr>
              <a:t>, </a:t>
            </a:r>
            <a:r>
              <a:rPr lang="en-US" sz="2000" b="1" dirty="0" smtClean="0">
                <a:latin typeface="+mj-lt"/>
                <a:cs typeface="Avenir Book"/>
              </a:rPr>
              <a:t>FORMATIVE TASKS</a:t>
            </a:r>
            <a:r>
              <a:rPr lang="en-US" sz="2000" dirty="0" smtClean="0">
                <a:latin typeface="+mj-lt"/>
                <a:cs typeface="Avenir Book"/>
              </a:rPr>
              <a:t>, and </a:t>
            </a:r>
            <a:r>
              <a:rPr lang="en-US" sz="2000" b="1" dirty="0" smtClean="0">
                <a:latin typeface="+mj-lt"/>
                <a:cs typeface="Avenir Book"/>
              </a:rPr>
              <a:t>SOURCES</a:t>
            </a:r>
          </a:p>
        </p:txBody>
      </p:sp>
      <p:cxnSp>
        <p:nvCxnSpPr>
          <p:cNvPr id="10" name="Straight Arrow Connector 9"/>
          <p:cNvCxnSpPr/>
          <p:nvPr/>
        </p:nvCxnSpPr>
        <p:spPr>
          <a:xfrm>
            <a:off x="2578213" y="4528550"/>
            <a:ext cx="4413232" cy="0"/>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3174" y="1829521"/>
            <a:ext cx="2325039" cy="4433889"/>
          </a:xfrm>
          <a:prstGeom prst="rect">
            <a:avLst/>
          </a:prstGeom>
          <a:noFill/>
          <a:ln w="38100" cmpd="sng">
            <a:solidFill>
              <a:srgbClr val="4F81B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2260436" y="6414076"/>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457200" y="594360"/>
            <a:ext cx="8229600" cy="1143000"/>
          </a:xfrm>
          <a:prstGeom prst="rect">
            <a:avLst/>
          </a:prstGeom>
        </p:spPr>
        <p:txBody>
          <a:bodyPr>
            <a:normAutofit/>
          </a:bodyPr>
          <a:lstStyle>
            <a:lvl1pPr algn="ctr" defTabSz="457200" rtl="0" eaLnBrk="1" latinLnBrk="0" hangingPunct="1">
              <a:spcBef>
                <a:spcPct val="0"/>
              </a:spcBef>
              <a:buNone/>
              <a:defRPr sz="4400" b="1" kern="1200">
                <a:solidFill>
                  <a:srgbClr val="205595"/>
                </a:solidFill>
                <a:latin typeface="+mj-lt"/>
                <a:ea typeface="+mj-ea"/>
                <a:cs typeface="+mj-cs"/>
              </a:defRPr>
            </a:lvl1pPr>
          </a:lstStyle>
          <a:p>
            <a:r>
              <a:rPr lang="en-US" dirty="0" smtClean="0"/>
              <a:t>IDM Follows C3 Inquiry Arc</a:t>
            </a:r>
            <a:endParaRPr lang="en-US" dirty="0"/>
          </a:p>
        </p:txBody>
      </p:sp>
      <p:pic>
        <p:nvPicPr>
          <p:cNvPr id="12" name="Picture 3" descr="slide-banner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9665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Compelling Questions</a:t>
            </a:r>
            <a:endParaRPr lang="en-US" dirty="0"/>
          </a:p>
        </p:txBody>
      </p:sp>
      <p:sp>
        <p:nvSpPr>
          <p:cNvPr id="3" name="Content Placeholder 2"/>
          <p:cNvSpPr>
            <a:spLocks noGrp="1"/>
          </p:cNvSpPr>
          <p:nvPr>
            <p:ph idx="1"/>
          </p:nvPr>
        </p:nvSpPr>
        <p:spPr/>
        <p:txBody>
          <a:bodyPr/>
          <a:lstStyle/>
          <a:p>
            <a:pPr marL="0" indent="0">
              <a:buNone/>
            </a:pPr>
            <a:r>
              <a:rPr lang="en-US" b="1" dirty="0" smtClean="0"/>
              <a:t>Characteristics of compelling questions:</a:t>
            </a:r>
          </a:p>
          <a:p>
            <a:r>
              <a:rPr lang="en-US" dirty="0" smtClean="0"/>
              <a:t>Set the opening frame for an inquiry</a:t>
            </a:r>
          </a:p>
          <a:p>
            <a:r>
              <a:rPr lang="en-US" dirty="0" smtClean="0"/>
              <a:t>Express the intellectual rigor and student relevance of an inquiry</a:t>
            </a:r>
          </a:p>
          <a:p>
            <a:r>
              <a:rPr lang="en-US" dirty="0" smtClean="0"/>
              <a:t>Set up the summative performance task</a:t>
            </a:r>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4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Compelling Questions</a:t>
            </a:r>
            <a:endParaRPr lang="en-US" dirty="0"/>
          </a:p>
        </p:txBody>
      </p:sp>
      <p:sp>
        <p:nvSpPr>
          <p:cNvPr id="3" name="Content Placeholder 2"/>
          <p:cNvSpPr>
            <a:spLocks noGrp="1"/>
          </p:cNvSpPr>
          <p:nvPr>
            <p:ph idx="1"/>
          </p:nvPr>
        </p:nvSpPr>
        <p:spPr/>
        <p:txBody>
          <a:bodyPr/>
          <a:lstStyle/>
          <a:p>
            <a:r>
              <a:rPr lang="en-US" dirty="0" smtClean="0"/>
              <a:t>Intellectually rigorous</a:t>
            </a:r>
            <a:endParaRPr lang="en-US" dirty="0"/>
          </a:p>
          <a:p>
            <a:r>
              <a:rPr lang="en-US" dirty="0" smtClean="0"/>
              <a:t>Relevant to students</a:t>
            </a:r>
            <a:endParaRPr lang="en-US" dirty="0"/>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62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Intellectually rigorous </a:t>
            </a:r>
            <a:endParaRPr lang="en-US" dirty="0"/>
          </a:p>
        </p:txBody>
      </p:sp>
      <p:sp>
        <p:nvSpPr>
          <p:cNvPr id="3" name="Content Placeholder 2"/>
          <p:cNvSpPr>
            <a:spLocks noGrp="1"/>
          </p:cNvSpPr>
          <p:nvPr>
            <p:ph idx="1"/>
          </p:nvPr>
        </p:nvSpPr>
        <p:spPr/>
        <p:txBody>
          <a:bodyPr/>
          <a:lstStyle/>
          <a:p>
            <a:pPr marL="0" indent="0">
              <a:buNone/>
            </a:pPr>
            <a:r>
              <a:rPr lang="en-US" b="1" dirty="0" smtClean="0"/>
              <a:t>A compelling question:</a:t>
            </a:r>
          </a:p>
          <a:p>
            <a:r>
              <a:rPr lang="en-US" dirty="0" smtClean="0"/>
              <a:t>Reflects </a:t>
            </a:r>
            <a:r>
              <a:rPr lang="en-US" dirty="0"/>
              <a:t>an enduring issue, concern, or debate in the field</a:t>
            </a:r>
          </a:p>
          <a:p>
            <a:r>
              <a:rPr lang="en-US" dirty="0"/>
              <a:t>Demands the use of multiple disciplinary </a:t>
            </a:r>
            <a:r>
              <a:rPr lang="en-US" dirty="0" smtClean="0"/>
              <a:t>lenses and perspectives</a:t>
            </a:r>
            <a:endParaRPr lang="en-US" dirty="0"/>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3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to students</a:t>
            </a:r>
            <a:endParaRPr lang="en-US" dirty="0"/>
          </a:p>
        </p:txBody>
      </p:sp>
      <p:sp>
        <p:nvSpPr>
          <p:cNvPr id="3" name="Content Placeholder 2"/>
          <p:cNvSpPr>
            <a:spLocks noGrp="1"/>
          </p:cNvSpPr>
          <p:nvPr>
            <p:ph idx="1"/>
          </p:nvPr>
        </p:nvSpPr>
        <p:spPr/>
        <p:txBody>
          <a:bodyPr/>
          <a:lstStyle/>
          <a:p>
            <a:pPr marL="0" indent="0">
              <a:buNone/>
            </a:pPr>
            <a:r>
              <a:rPr lang="en-US" b="1" dirty="0" smtClean="0"/>
              <a:t>A compelling question: </a:t>
            </a:r>
          </a:p>
          <a:p>
            <a:r>
              <a:rPr lang="en-US" dirty="0" smtClean="0"/>
              <a:t>Reflects one or more qualities </a:t>
            </a:r>
            <a:r>
              <a:rPr lang="en-US" dirty="0"/>
              <a:t>or </a:t>
            </a:r>
            <a:r>
              <a:rPr lang="en-US" dirty="0" smtClean="0"/>
              <a:t>conditions </a:t>
            </a:r>
            <a:r>
              <a:rPr lang="en-US" dirty="0"/>
              <a:t>that we know children care about</a:t>
            </a:r>
          </a:p>
          <a:p>
            <a:r>
              <a:rPr lang="en-US" dirty="0"/>
              <a:t>Honors and respects children’s intellectual efforts</a:t>
            </a:r>
          </a:p>
          <a:p>
            <a:endParaRPr lang="en-US" dirty="0"/>
          </a:p>
        </p:txBody>
      </p:sp>
      <p:pic>
        <p:nvPicPr>
          <p:cNvPr id="4" name="Picture 3" descr="slide-banne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81833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NCSS Investigation_Grant">
  <a:themeElements>
    <a:clrScheme name="Custom 9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NCSS Investigation_Grant.potx</Template>
  <TotalTime>1133</TotalTime>
  <Words>1199</Words>
  <Application>Microsoft Macintosh PowerPoint</Application>
  <PresentationFormat>On-screen Show (4:3)</PresentationFormat>
  <Paragraphs>115</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NCSS Investigation_Grant</vt:lpstr>
      <vt:lpstr>Office Theme</vt:lpstr>
      <vt:lpstr>Clarity</vt:lpstr>
      <vt:lpstr>   Developing Questions And planning Inquiries </vt:lpstr>
      <vt:lpstr>Welcome!</vt:lpstr>
      <vt:lpstr>Purpose: </vt:lpstr>
      <vt:lpstr>Why Questions?</vt:lpstr>
      <vt:lpstr>PowerPoint Presentation</vt:lpstr>
      <vt:lpstr>Compelling Questions</vt:lpstr>
      <vt:lpstr>Crafting Compelling Questions</vt:lpstr>
      <vt:lpstr>Intellectually rigorous </vt:lpstr>
      <vt:lpstr>Relevant to students</vt:lpstr>
      <vt:lpstr>What do kids care about?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 Admin</dc:creator>
  <cp:lastModifiedBy>Ana Post</cp:lastModifiedBy>
  <cp:revision>72</cp:revision>
  <cp:lastPrinted>2015-03-10T18:03:07Z</cp:lastPrinted>
  <dcterms:created xsi:type="dcterms:W3CDTF">2014-12-22T22:26:10Z</dcterms:created>
  <dcterms:modified xsi:type="dcterms:W3CDTF">2015-04-14T20:23:34Z</dcterms:modified>
</cp:coreProperties>
</file>