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865" r:id="rId3"/>
  </p:sldMasterIdLst>
  <p:notesMasterIdLst>
    <p:notesMasterId r:id="rId47"/>
  </p:notesMasterIdLst>
  <p:sldIdLst>
    <p:sldId id="256" r:id="rId4"/>
    <p:sldId id="293" r:id="rId5"/>
    <p:sldId id="326" r:id="rId6"/>
    <p:sldId id="257" r:id="rId7"/>
    <p:sldId id="301" r:id="rId8"/>
    <p:sldId id="302" r:id="rId9"/>
    <p:sldId id="263" r:id="rId10"/>
    <p:sldId id="264" r:id="rId11"/>
    <p:sldId id="265" r:id="rId12"/>
    <p:sldId id="266" r:id="rId13"/>
    <p:sldId id="267" r:id="rId14"/>
    <p:sldId id="272" r:id="rId15"/>
    <p:sldId id="273" r:id="rId16"/>
    <p:sldId id="274" r:id="rId17"/>
    <p:sldId id="275" r:id="rId18"/>
    <p:sldId id="276" r:id="rId19"/>
    <p:sldId id="300" r:id="rId20"/>
    <p:sldId id="323" r:id="rId21"/>
    <p:sldId id="321" r:id="rId22"/>
    <p:sldId id="322" r:id="rId23"/>
    <p:sldId id="324" r:id="rId24"/>
    <p:sldId id="303" r:id="rId25"/>
    <p:sldId id="304" r:id="rId26"/>
    <p:sldId id="305" r:id="rId27"/>
    <p:sldId id="306" r:id="rId28"/>
    <p:sldId id="307" r:id="rId29"/>
    <p:sldId id="308" r:id="rId30"/>
    <p:sldId id="309" r:id="rId31"/>
    <p:sldId id="310" r:id="rId32"/>
    <p:sldId id="311" r:id="rId33"/>
    <p:sldId id="325" r:id="rId34"/>
    <p:sldId id="312" r:id="rId35"/>
    <p:sldId id="313" r:id="rId36"/>
    <p:sldId id="314" r:id="rId37"/>
    <p:sldId id="315" r:id="rId38"/>
    <p:sldId id="316" r:id="rId39"/>
    <p:sldId id="317" r:id="rId40"/>
    <p:sldId id="318" r:id="rId41"/>
    <p:sldId id="320" r:id="rId42"/>
    <p:sldId id="319" r:id="rId43"/>
    <p:sldId id="289" r:id="rId44"/>
    <p:sldId id="292" r:id="rId45"/>
    <p:sldId id="29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89" autoAdjust="0"/>
    <p:restoredTop sz="72581" autoAdjust="0"/>
  </p:normalViewPr>
  <p:slideViewPr>
    <p:cSldViewPr snapToGrid="0" snapToObjects="1">
      <p:cViewPr varScale="1">
        <p:scale>
          <a:sx n="70" d="100"/>
          <a:sy n="70" d="100"/>
        </p:scale>
        <p:origin x="-134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3.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9B932B-DC60-D849-B592-89D6284A476E}" type="datetimeFigureOut">
              <a:rPr lang="en-US" smtClean="0"/>
              <a:t>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5058C5-5B20-8343-9750-F49443ACA941}" type="slidenum">
              <a:rPr lang="en-US" smtClean="0"/>
              <a:t>‹#›</a:t>
            </a:fld>
            <a:endParaRPr lang="en-US"/>
          </a:p>
        </p:txBody>
      </p:sp>
    </p:spTree>
    <p:extLst>
      <p:ext uri="{BB962C8B-B14F-4D97-AF65-F5344CB8AC3E}">
        <p14:creationId xmlns:p14="http://schemas.microsoft.com/office/powerpoint/2010/main" val="11481794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socialstudies.org/C3/C3LC"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Hello and welcome to the NCSS C3 Collaborative Literacy professional development webinar, “</a:t>
            </a:r>
            <a:r>
              <a:rPr lang="en-US" sz="1200" b="1" kern="1200" dirty="0" smtClean="0">
                <a:solidFill>
                  <a:schemeClr val="tx1"/>
                </a:solidFill>
                <a:effectLst/>
                <a:latin typeface="+mn-lt"/>
                <a:ea typeface="+mn-ea"/>
                <a:cs typeface="+mn-cs"/>
              </a:rPr>
              <a:t>Lead the Way! Tips and Tools to Introduce, Plan, and Implement the C3 Framework at your School Site/District”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webinar along with others in our series are part of the College, Career, and Civic Life Framework for Social Studies State Standards Literacy Collaborative – C3LC</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which NCSS is implementing in collaboration with the National Center for Literacy in Education and which is funded by the Bill and Melinda Gates Foundation.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name is Ana Post and I am the Director of External Relations and Council Communications at NCSS, as well as this grant’s coordinator.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goal of the C3LC initiative is to create and operationalize a plan designed specifically for social studies teachers to implement the Common Core State Standards for English Language Arts by utilizing the C3 Framework.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learn more about the C3 Literacy Collaborative and take a look at resources that have been developed, please visit </a:t>
            </a:r>
            <a:r>
              <a:rPr lang="en-US" sz="1200" u="sng" kern="1200" dirty="0" smtClean="0">
                <a:solidFill>
                  <a:schemeClr val="tx1"/>
                </a:solidFill>
                <a:effectLst/>
                <a:latin typeface="+mn-lt"/>
                <a:ea typeface="+mn-ea"/>
                <a:cs typeface="+mn-cs"/>
                <a:hlinkClick r:id="rId3"/>
              </a:rPr>
              <a:t>www.socialstudies.org/C3/C3LC</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are so pleased to have Michelle </a:t>
            </a:r>
            <a:r>
              <a:rPr lang="en-US" sz="1200" kern="1200" dirty="0" err="1" smtClean="0">
                <a:solidFill>
                  <a:schemeClr val="tx1"/>
                </a:solidFill>
                <a:effectLst/>
                <a:latin typeface="+mn-lt"/>
                <a:ea typeface="+mn-ea"/>
                <a:cs typeface="+mn-cs"/>
              </a:rPr>
              <a:t>Herczog</a:t>
            </a:r>
            <a:r>
              <a:rPr lang="en-US" sz="1200" kern="1200" dirty="0" smtClean="0">
                <a:solidFill>
                  <a:schemeClr val="tx1"/>
                </a:solidFill>
                <a:effectLst/>
                <a:latin typeface="+mn-lt"/>
                <a:ea typeface="+mn-ea"/>
                <a:cs typeface="+mn-cs"/>
              </a:rPr>
              <a:t> and Michael </a:t>
            </a:r>
            <a:r>
              <a:rPr lang="en-US" sz="1200" kern="1200" dirty="0" err="1" smtClean="0">
                <a:solidFill>
                  <a:schemeClr val="tx1"/>
                </a:solidFill>
                <a:effectLst/>
                <a:latin typeface="+mn-lt"/>
                <a:ea typeface="+mn-ea"/>
                <a:cs typeface="+mn-cs"/>
              </a:rPr>
              <a:t>Lovorn</a:t>
            </a:r>
            <a:r>
              <a:rPr lang="en-US" sz="1200" kern="1200" dirty="0" smtClean="0">
                <a:solidFill>
                  <a:schemeClr val="tx1"/>
                </a:solidFill>
                <a:effectLst/>
                <a:latin typeface="+mn-lt"/>
                <a:ea typeface="+mn-ea"/>
                <a:cs typeface="+mn-cs"/>
              </a:rPr>
              <a:t> doing this presentation today.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5058C5-5B20-8343-9750-F49443ACA941}" type="slidenum">
              <a:rPr lang="en-US" smtClean="0"/>
              <a:t>1</a:t>
            </a:fld>
            <a:endParaRPr lang="en-US"/>
          </a:p>
        </p:txBody>
      </p:sp>
    </p:spTree>
    <p:extLst>
      <p:ext uri="{BB962C8B-B14F-4D97-AF65-F5344CB8AC3E}">
        <p14:creationId xmlns:p14="http://schemas.microsoft.com/office/powerpoint/2010/main" val="1206735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The objectives of C3 are to: (1) enhance the rigor of the social studies disciplines; (2) build critical thinking, problem solving, and participatory skills to become engaged citizens; and (3) align academic programs to the Common Core State Standards for English Language Arts and Literacy in History/Social Studies.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objectives of this webinar are to: (1) orient administrators to the design, structure, and intent of the framework; and (2) engage them in discussion and activities related to implementation at the local and district level.</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will have another webinar on October 1 to continue the conversation on implementation. If you haven’t already made plans to join us for that one, Michelle and I encourage you to do so.</a:t>
            </a:r>
            <a:br>
              <a:rPr lang="en-US" sz="1200" kern="1200" dirty="0" smtClean="0">
                <a:solidFill>
                  <a:schemeClr val="tx1"/>
                </a:solidFill>
                <a:effectLst/>
                <a:latin typeface="+mn-lt"/>
                <a:ea typeface="+mn-ea"/>
                <a:cs typeface="+mn-cs"/>
              </a:rPr>
            </a:br>
            <a:endParaRPr lang="en-US" b="1" dirty="0">
              <a:ea typeface="ＭＳ Ｐゴシック" charset="-128"/>
              <a:cs typeface="ＭＳ Ｐゴシック" charset="-128"/>
            </a:endParaRPr>
          </a:p>
        </p:txBody>
      </p:sp>
      <p:sp>
        <p:nvSpPr>
          <p:cNvPr id="22531" name="Slide Number Placeholder 3"/>
          <p:cNvSpPr>
            <a:spLocks noGrp="1"/>
          </p:cNvSpPr>
          <p:nvPr>
            <p:ph type="sldNum" sz="quarter" idx="5"/>
          </p:nvPr>
        </p:nvSpPr>
        <p:spPr bwMode="auto">
          <a:noFill/>
          <a:ln>
            <a:miter lim="800000"/>
            <a:headEnd/>
            <a:tailEnd/>
          </a:ln>
        </p:spPr>
        <p:txBody>
          <a:bodyPr/>
          <a:lstStyle/>
          <a:p>
            <a:fld id="{D1BF2C02-D16E-7A4F-B9A2-918BF6A5E8F6}" type="slidenum">
              <a:rPr lang="en-US">
                <a:latin typeface="Arial" charset="0"/>
              </a:rPr>
              <a:pPr/>
              <a:t>10</a:t>
            </a:fld>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kern="1200" dirty="0" smtClean="0">
                <a:solidFill>
                  <a:schemeClr val="tx1"/>
                </a:solidFill>
                <a:effectLst/>
                <a:latin typeface="+mn-lt"/>
                <a:ea typeface="+mn-ea"/>
                <a:cs typeface="+mn-cs"/>
              </a:rPr>
              <a:t>Finally, the ultimate goal of the C3 Framework is to frame and facilitate students’ development as engaged citizens in 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a:t>
            </a:r>
            <a:br>
              <a:rPr lang="en-US" sz="1200" kern="1200" dirty="0" smtClean="0">
                <a:solidFill>
                  <a:schemeClr val="tx1"/>
                </a:solidFill>
                <a:effectLst/>
                <a:latin typeface="+mn-lt"/>
                <a:ea typeface="+mn-ea"/>
                <a:cs typeface="+mn-cs"/>
              </a:rPr>
            </a:br>
            <a:endParaRPr lang="en-US" b="1" dirty="0">
              <a:ea typeface="ＭＳ Ｐゴシック" charset="-128"/>
              <a:cs typeface="ＭＳ Ｐゴシック" charset="-128"/>
            </a:endParaRPr>
          </a:p>
        </p:txBody>
      </p:sp>
      <p:sp>
        <p:nvSpPr>
          <p:cNvPr id="24579" name="Slide Number Placeholder 3"/>
          <p:cNvSpPr>
            <a:spLocks noGrp="1"/>
          </p:cNvSpPr>
          <p:nvPr>
            <p:ph type="sldNum" sz="quarter" idx="5"/>
          </p:nvPr>
        </p:nvSpPr>
        <p:spPr bwMode="auto">
          <a:noFill/>
          <a:ln>
            <a:miter lim="800000"/>
            <a:headEnd/>
            <a:tailEnd/>
          </a:ln>
        </p:spPr>
        <p:txBody>
          <a:bodyPr/>
          <a:lstStyle/>
          <a:p>
            <a:fld id="{52F34192-CF5B-E84C-831D-19BA185A5BAC}" type="slidenum">
              <a:rPr lang="en-US">
                <a:latin typeface="Arial" charset="0"/>
              </a:rPr>
              <a:pPr/>
              <a:t>11</a:t>
            </a:fld>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sto MT" charset="0"/>
                <a:ea typeface="ＭＳ Ｐゴシック" charset="0"/>
                <a:cs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eaLnBrk="1" hangingPunct="1"/>
            <a:fld id="{89541E81-87CF-2544-BDBF-4F7CB7C4C69D}" type="slidenum">
              <a:rPr lang="en-US" sz="1200">
                <a:latin typeface="Calibri" charset="0"/>
              </a:rPr>
              <a:pPr eaLnBrk="1" hangingPunct="1"/>
              <a:t>12</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058C5-5B20-8343-9750-F49443ACA941}" type="slidenum">
              <a:rPr lang="en-US" smtClean="0"/>
              <a:t>13</a:t>
            </a:fld>
            <a:endParaRPr lang="en-US"/>
          </a:p>
        </p:txBody>
      </p:sp>
    </p:spTree>
    <p:extLst>
      <p:ext uri="{BB962C8B-B14F-4D97-AF65-F5344CB8AC3E}">
        <p14:creationId xmlns:p14="http://schemas.microsoft.com/office/powerpoint/2010/main" val="2263235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88FB8-26B8-F641-9881-833BEE816F3C}" type="slidenum">
              <a:rPr lang="en-US" smtClean="0"/>
              <a:pPr/>
              <a:t>14</a:t>
            </a:fld>
            <a:endParaRPr lang="en-US"/>
          </a:p>
        </p:txBody>
      </p:sp>
    </p:spTree>
    <p:extLst>
      <p:ext uri="{BB962C8B-B14F-4D97-AF65-F5344CB8AC3E}">
        <p14:creationId xmlns:p14="http://schemas.microsoft.com/office/powerpoint/2010/main" val="371559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058C5-5B20-8343-9750-F49443ACA941}" type="slidenum">
              <a:rPr lang="en-US" smtClean="0"/>
              <a:t>15</a:t>
            </a:fld>
            <a:endParaRPr lang="en-US"/>
          </a:p>
        </p:txBody>
      </p:sp>
    </p:spTree>
    <p:extLst>
      <p:ext uri="{BB962C8B-B14F-4D97-AF65-F5344CB8AC3E}">
        <p14:creationId xmlns:p14="http://schemas.microsoft.com/office/powerpoint/2010/main" val="1557409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058C5-5B20-8343-9750-F49443ACA941}" type="slidenum">
              <a:rPr lang="en-US" smtClean="0"/>
              <a:t>16</a:t>
            </a:fld>
            <a:endParaRPr lang="en-US"/>
          </a:p>
        </p:txBody>
      </p:sp>
    </p:spTree>
    <p:extLst>
      <p:ext uri="{BB962C8B-B14F-4D97-AF65-F5344CB8AC3E}">
        <p14:creationId xmlns:p14="http://schemas.microsoft.com/office/powerpoint/2010/main" val="3780996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058C5-5B20-8343-9750-F49443ACA941}" type="slidenum">
              <a:rPr lang="en-US" smtClean="0"/>
              <a:t>17</a:t>
            </a:fld>
            <a:endParaRPr lang="en-US"/>
          </a:p>
        </p:txBody>
      </p:sp>
    </p:spTree>
    <p:extLst>
      <p:ext uri="{BB962C8B-B14F-4D97-AF65-F5344CB8AC3E}">
        <p14:creationId xmlns:p14="http://schemas.microsoft.com/office/powerpoint/2010/main" val="9903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a:headEnd/>
            <a:tailEnd/>
          </a:ln>
        </p:spPr>
      </p:sp>
      <p:sp>
        <p:nvSpPr>
          <p:cNvPr id="11469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dirty="0" smtClean="0">
                <a:latin typeface="Arial" charset="0"/>
              </a:rPr>
              <a:t>This activity (see handout) is intended to lead participants through the process of clearly describing what successful implementation will look like.  In leading this section of the module it is important to give participants the opportunity to reflect individually first, and then share their description with others.  The more effort put into this activity the more useful it will be to actually support the work.  As a facilitator encourage participants to be specific in their description, including measurable outcomes wherever possible. </a:t>
            </a:r>
            <a:br>
              <a:rPr lang="en-US" dirty="0" smtClean="0">
                <a:latin typeface="Arial" charset="0"/>
              </a:rPr>
            </a:br>
            <a:endParaRPr lang="en-US" dirty="0" smtClean="0">
              <a:latin typeface="Arial" charset="0"/>
            </a:endParaRPr>
          </a:p>
          <a:p>
            <a:pPr eaLnBrk="1" hangingPunct="1">
              <a:spcBef>
                <a:spcPct val="0"/>
              </a:spcBef>
            </a:pPr>
            <a:r>
              <a:rPr lang="en-US" dirty="0" smtClean="0">
                <a:latin typeface="Arial" charset="0"/>
              </a:rPr>
              <a:t>An option for group facilitation is to actually have small groups present their 5 year and 1 year descriptions to each other and provide feedback to each other most importantly on the linkages between the shifts, the descriptions, and the metrics.</a:t>
            </a:r>
            <a:br>
              <a:rPr lang="en-US" dirty="0" smtClean="0">
                <a:latin typeface="Arial" charset="0"/>
              </a:rPr>
            </a:br>
            <a:endParaRPr lang="en-US" dirty="0" smtClean="0">
              <a:latin typeface="Arial" charset="0"/>
            </a:endParaRPr>
          </a:p>
          <a:p>
            <a:pPr eaLnBrk="1" hangingPunct="1">
              <a:spcBef>
                <a:spcPct val="0"/>
              </a:spcBef>
            </a:pPr>
            <a:r>
              <a:rPr lang="en-US" dirty="0" smtClean="0">
                <a:latin typeface="Arial" charset="0"/>
              </a:rPr>
              <a:t>Another important role of the facilitator here is to make sure that the descriptions and metrics are realistically prioritized. </a:t>
            </a:r>
          </a:p>
          <a:p>
            <a:pPr eaLnBrk="1" hangingPunct="1">
              <a:spcBef>
                <a:spcPct val="0"/>
              </a:spcBef>
            </a:pPr>
            <a:endParaRPr lang="en-US" dirty="0">
              <a:latin typeface="Arial" charset="0"/>
            </a:endParaRPr>
          </a:p>
        </p:txBody>
      </p:sp>
      <p:sp>
        <p:nvSpPr>
          <p:cNvPr id="114692" name="Slide Number Placeholder 3"/>
          <p:cNvSpPr>
            <a:spLocks noGrp="1"/>
          </p:cNvSpPr>
          <p:nvPr>
            <p:ph type="sldNum" sz="quarter" idx="12"/>
          </p:nvPr>
        </p:nvSpPr>
        <p:spPr>
          <a:noFill/>
        </p:spPr>
        <p:txBody>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teachers have studied the four dimensions of the C3 Framework and have begun to reflect on</a:t>
            </a:r>
            <a:r>
              <a:rPr lang="en-US" baseline="0" dirty="0" smtClean="0"/>
              <a:t> their own practices, invite them to reflect on the shifts using the handout, “</a:t>
            </a:r>
            <a:r>
              <a:rPr lang="en-US" sz="1200" b="1" kern="1200" cap="small" dirty="0" smtClean="0">
                <a:solidFill>
                  <a:schemeClr val="tx1"/>
                </a:solidFill>
                <a:effectLst/>
                <a:latin typeface="+mn-lt"/>
                <a:ea typeface="+mn-ea"/>
                <a:cs typeface="+mn-cs"/>
              </a:rPr>
              <a:t>Discussion Guide: Shifts in the C3 Framework”.</a:t>
            </a:r>
            <a:endParaRPr lang="en-US" sz="1200" kern="1200" dirty="0" smtClean="0">
              <a:solidFill>
                <a:schemeClr val="tx1"/>
              </a:solidFill>
              <a:effectLst/>
              <a:latin typeface="+mn-lt"/>
              <a:ea typeface="+mn-ea"/>
              <a:cs typeface="+mn-cs"/>
            </a:endParaRPr>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6C588FB8-26B8-F641-9881-833BEE816F3C}" type="slidenum">
              <a:rPr lang="en-US" smtClean="0"/>
              <a:pPr/>
              <a:t>19</a:t>
            </a:fld>
            <a:endParaRPr lang="en-US"/>
          </a:p>
        </p:txBody>
      </p:sp>
    </p:spTree>
    <p:extLst>
      <p:ext uri="{BB962C8B-B14F-4D97-AF65-F5344CB8AC3E}">
        <p14:creationId xmlns:p14="http://schemas.microsoft.com/office/powerpoint/2010/main" val="40805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Michelle is Consultant III of History-Social Science in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Los Angeles County Office of Education. And recently finished her term as NCSS president.</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85058C5-5B20-8343-9750-F49443ACA941}" type="slidenum">
              <a:rPr lang="en-US" smtClean="0"/>
              <a:t>2</a:t>
            </a:fld>
            <a:endParaRPr lang="en-US"/>
          </a:p>
        </p:txBody>
      </p:sp>
    </p:spTree>
    <p:extLst>
      <p:ext uri="{BB962C8B-B14F-4D97-AF65-F5344CB8AC3E}">
        <p14:creationId xmlns:p14="http://schemas.microsoft.com/office/powerpoint/2010/main" val="829413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teachers have studied the four dimensions of the C3 Framework and have begun to reflect on</a:t>
            </a:r>
            <a:r>
              <a:rPr lang="en-US" baseline="0" dirty="0" smtClean="0"/>
              <a:t> their own practices, invite them to reflect on the shifts using the handout, “</a:t>
            </a:r>
            <a:r>
              <a:rPr lang="en-US" sz="1200" b="1" kern="1200" cap="small" dirty="0" smtClean="0">
                <a:solidFill>
                  <a:schemeClr val="tx1"/>
                </a:solidFill>
                <a:effectLst/>
                <a:latin typeface="+mn-lt"/>
                <a:ea typeface="+mn-ea"/>
                <a:cs typeface="+mn-cs"/>
              </a:rPr>
              <a:t>Discussion Guide: Shifts in the C3 Framework”.</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C588FB8-26B8-F641-9881-833BEE816F3C}" type="slidenum">
              <a:rPr lang="en-US" smtClean="0"/>
              <a:pPr/>
              <a:t>20</a:t>
            </a:fld>
            <a:endParaRPr lang="en-US"/>
          </a:p>
        </p:txBody>
      </p:sp>
    </p:spTree>
    <p:extLst>
      <p:ext uri="{BB962C8B-B14F-4D97-AF65-F5344CB8AC3E}">
        <p14:creationId xmlns:p14="http://schemas.microsoft.com/office/powerpoint/2010/main" val="408054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teachers have studied the four dimensions of the C3 Framework and have begun to reflect on</a:t>
            </a:r>
            <a:r>
              <a:rPr lang="en-US" baseline="0" dirty="0" smtClean="0"/>
              <a:t> their own practices, invite them to reflect on the shifts using the handout, “</a:t>
            </a:r>
            <a:r>
              <a:rPr lang="en-US" sz="1200" b="1" kern="1200" cap="small" dirty="0" smtClean="0">
                <a:solidFill>
                  <a:schemeClr val="tx1"/>
                </a:solidFill>
                <a:effectLst/>
                <a:latin typeface="+mn-lt"/>
                <a:ea typeface="+mn-ea"/>
                <a:cs typeface="+mn-cs"/>
              </a:rPr>
              <a:t>Discussion Guide: Shifts in the C3 Framework”.</a:t>
            </a:r>
            <a:endParaRPr lang="en-US" sz="1200" kern="1200" dirty="0" smtClean="0">
              <a:solidFill>
                <a:schemeClr val="tx1"/>
              </a:solidFill>
              <a:effectLst/>
              <a:latin typeface="+mn-lt"/>
              <a:ea typeface="+mn-ea"/>
              <a:cs typeface="+mn-cs"/>
            </a:endParaRPr>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6C588FB8-26B8-F641-9881-833BEE816F3C}" type="slidenum">
              <a:rPr lang="en-US" smtClean="0"/>
              <a:pPr/>
              <a:t>21</a:t>
            </a:fld>
            <a:endParaRPr lang="en-US"/>
          </a:p>
        </p:txBody>
      </p:sp>
    </p:spTree>
    <p:extLst>
      <p:ext uri="{BB962C8B-B14F-4D97-AF65-F5344CB8AC3E}">
        <p14:creationId xmlns:p14="http://schemas.microsoft.com/office/powerpoint/2010/main" val="408054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Shape 99"/>
          <p:cNvSpPr>
            <a:spLocks noGrp="1" noRot="1" noChangeAspect="1" noTextEdit="1"/>
          </p:cNvSpPr>
          <p:nvPr>
            <p:ph type="sldImg" idx="2"/>
          </p:nvPr>
        </p:nvSpPr>
        <p:spPr>
          <a:ln>
            <a:headEnd/>
            <a:tailEnd/>
          </a:ln>
        </p:spPr>
      </p:sp>
      <p:sp>
        <p:nvSpPr>
          <p:cNvPr id="77827" name="Shape 100"/>
          <p:cNvSpPr txBox="1">
            <a:spLocks noGrp="1"/>
          </p:cNvSpPr>
          <p:nvPr>
            <p:ph type="body" idx="1"/>
          </p:nvPr>
        </p:nvSpPr>
        <p:spPr bwMode="auto">
          <a:xfrm>
            <a:off x="686421" y="4344025"/>
            <a:ext cx="5485158" cy="50782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p>
            <a:pPr eaLnBrk="1" hangingPunct="1">
              <a:spcBef>
                <a:spcPct val="0"/>
              </a:spcBef>
              <a:buSzPct val="25000"/>
            </a:pPr>
            <a:r>
              <a:rPr lang="en-US" sz="1800" dirty="0" smtClean="0">
                <a:latin typeface="Arial" charset="0"/>
              </a:rPr>
              <a:t>As instructional leaders, it is critical to know the major implications of the C3 Framework. Without an understanding of what the big picture looks like, every decision and action made to support the implementation will be a risk.  </a:t>
            </a:r>
          </a:p>
          <a:p>
            <a:pPr eaLnBrk="1" hangingPunct="1">
              <a:spcBef>
                <a:spcPct val="0"/>
              </a:spcBef>
            </a:pPr>
            <a:endParaRPr lang="en-US" sz="1800" dirty="0" smtClean="0">
              <a:latin typeface="Arial" charset="0"/>
            </a:endParaRPr>
          </a:p>
          <a:p>
            <a:pPr eaLnBrk="1" hangingPunct="1">
              <a:spcBef>
                <a:spcPct val="0"/>
              </a:spcBef>
              <a:buSzPct val="25000"/>
            </a:pPr>
            <a:r>
              <a:rPr lang="en-US" sz="1800" dirty="0" smtClean="0">
                <a:latin typeface="Arial" charset="0"/>
              </a:rPr>
              <a:t>The C3 Framework is relatively new to many in the education community.  As a leader, this is an opportunity for you to not only model quality leadership, but quality learning as well. That process of learning will continue over the next several years. Your learning and leading in this work will likely impact your work over the next 5+ years.  It is imperative that as leaders you take the time now to engage with and learn the C3 Framework - beginning with the shifts.  </a:t>
            </a:r>
          </a:p>
          <a:p>
            <a:pPr eaLnBrk="1" hangingPunct="1">
              <a:spcBef>
                <a:spcPct val="0"/>
              </a:spcBef>
            </a:pPr>
            <a:endParaRPr lang="en-US" sz="1800" dirty="0" smtClean="0">
              <a:latin typeface="Arial" charset="0"/>
            </a:endParaRPr>
          </a:p>
          <a:p>
            <a:pPr eaLnBrk="1" hangingPunct="1">
              <a:spcBef>
                <a:spcPct val="0"/>
              </a:spcBef>
              <a:buSzPct val="25000"/>
            </a:pPr>
            <a:r>
              <a:rPr lang="en-US" sz="1800" dirty="0" smtClean="0">
                <a:latin typeface="Arial" charset="0"/>
              </a:rPr>
              <a:t> </a:t>
            </a:r>
            <a:endParaRPr lang="en-US" sz="1800" dirty="0">
              <a:latin typeface="Arial" charset="0"/>
            </a:endParaRPr>
          </a:p>
          <a:p>
            <a:pPr eaLnBrk="1" hangingPunct="1">
              <a:spcBef>
                <a:spcPct val="0"/>
              </a:spcBef>
              <a:buSzPct val="25000"/>
            </a:pPr>
            <a:r>
              <a:rPr lang="en-US" sz="1800" dirty="0">
                <a:latin typeface="Arial" charset="0"/>
              </a:rPr>
              <a:t> </a:t>
            </a:r>
          </a:p>
        </p:txBody>
      </p:sp>
      <p:sp>
        <p:nvSpPr>
          <p:cNvPr id="77828" name="Shape 101"/>
          <p:cNvSpPr>
            <a:spLocks noGrp="1"/>
          </p:cNvSpPr>
          <p:nvPr>
            <p:ph type="sldNum" sz="quarter" idx="12"/>
          </p:nvPr>
        </p:nvSpPr>
        <p:spPr>
          <a:xfrm>
            <a:off x="3884027" y="8867619"/>
            <a:ext cx="2972421" cy="274820"/>
          </a:xfrm>
          <a:noFill/>
        </p:spPr>
        <p:txBody>
          <a:bodyPr tIns="45697" bIns="45697">
            <a:spAutoFit/>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pPr>
              <a:buSzPct val="25000"/>
            </a:pPr>
            <a:r>
              <a:rPr lang="en-US">
                <a:solidFill>
                  <a:srgbClr val="000000"/>
                </a:solidFill>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2" name="Shape 293"/>
          <p:cNvSpPr>
            <a:spLocks noGrp="1" noRot="1" noChangeAspect="1" noTextEdit="1"/>
          </p:cNvSpPr>
          <p:nvPr>
            <p:ph type="sldImg" idx="2"/>
          </p:nvPr>
        </p:nvSpPr>
        <p:spPr>
          <a:ln>
            <a:headEnd/>
            <a:tailEnd/>
          </a:ln>
        </p:spPr>
      </p:sp>
      <p:sp>
        <p:nvSpPr>
          <p:cNvPr id="107523" name="Shape 294"/>
          <p:cNvSpPr txBox="1">
            <a:spLocks noGrp="1"/>
          </p:cNvSpPr>
          <p:nvPr>
            <p:ph type="body" idx="1"/>
          </p:nvPr>
        </p:nvSpPr>
        <p:spPr bwMode="auto">
          <a:xfrm>
            <a:off x="686421" y="4344025"/>
            <a:ext cx="5485158" cy="8519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800" dirty="0" smtClean="0">
                <a:latin typeface="Arial" charset="0"/>
              </a:rPr>
              <a:t>The C3 Framework</a:t>
            </a:r>
            <a:r>
              <a:rPr lang="en-US" sz="1800" baseline="0" dirty="0" smtClean="0">
                <a:latin typeface="Arial" charset="0"/>
              </a:rPr>
              <a:t> </a:t>
            </a:r>
            <a:r>
              <a:rPr lang="en-US" sz="1800" dirty="0" smtClean="0">
                <a:latin typeface="Arial" charset="0"/>
              </a:rPr>
              <a:t>shifts our focus from preparing students to graduate high school to preparing our students to be successful in college,</a:t>
            </a:r>
            <a:r>
              <a:rPr lang="en-US" sz="1800" baseline="0" dirty="0" smtClean="0">
                <a:latin typeface="Arial" charset="0"/>
              </a:rPr>
              <a:t> </a:t>
            </a:r>
            <a:r>
              <a:rPr lang="en-US" sz="1800" dirty="0" smtClean="0">
                <a:latin typeface="Arial" charset="0"/>
              </a:rPr>
              <a:t>career,</a:t>
            </a:r>
            <a:r>
              <a:rPr lang="en-US" sz="1800" baseline="0" dirty="0" smtClean="0">
                <a:latin typeface="Arial" charset="0"/>
              </a:rPr>
              <a:t> and civic life</a:t>
            </a:r>
            <a:r>
              <a:rPr lang="en-US" sz="1800" dirty="0" smtClean="0">
                <a:latin typeface="Arial" charset="0"/>
              </a:rPr>
              <a:t>.  By this we mean students graduate high school, are able to enroll in a trade program, technical school, or 2 or 4 year college and complete credit-bearing courses.  It also means they have acquired the knowledge, skills, and dispositions to become responsible, engaged citizens</a:t>
            </a:r>
            <a:r>
              <a:rPr lang="en-US" sz="1800" baseline="0" dirty="0" smtClean="0">
                <a:latin typeface="Arial" charset="0"/>
              </a:rPr>
              <a:t> in our democratic society. </a:t>
            </a:r>
            <a:r>
              <a:rPr lang="en-US" sz="1800" dirty="0" smtClean="0">
                <a:latin typeface="Arial" charset="0"/>
              </a:rPr>
              <a:t>This is a very different goal than simply granting students a high school diploma or certificate of completion.  </a:t>
            </a:r>
          </a:p>
          <a:p>
            <a:pPr eaLnBrk="1" hangingPunct="1">
              <a:spcBef>
                <a:spcPct val="0"/>
              </a:spcBef>
            </a:pPr>
            <a:endParaRPr lang="en-US" sz="1800" dirty="0" smtClean="0">
              <a:latin typeface="Arial" charset="0"/>
            </a:endParaRPr>
          </a:p>
        </p:txBody>
      </p:sp>
      <p:sp>
        <p:nvSpPr>
          <p:cNvPr id="107524" name="Shape 295"/>
          <p:cNvSpPr>
            <a:spLocks noGrp="1"/>
          </p:cNvSpPr>
          <p:nvPr>
            <p:ph type="sldNum" sz="quarter" idx="12"/>
          </p:nvPr>
        </p:nvSpPr>
        <p:spPr>
          <a:xfrm>
            <a:off x="3884027" y="8867619"/>
            <a:ext cx="2972421" cy="274820"/>
          </a:xfrm>
          <a:noFill/>
        </p:spPr>
        <p:txBody>
          <a:bodyPr tIns="45697" bIns="45697">
            <a:spAutoFit/>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pPr>
              <a:buSzPct val="25000"/>
            </a:pPr>
            <a:r>
              <a:rPr lang="en-US">
                <a:solidFill>
                  <a:srgbClr val="000000"/>
                </a:solidFill>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Shape 300"/>
          <p:cNvSpPr>
            <a:spLocks noGrp="1" noRot="1" noChangeAspect="1" noTextEdit="1"/>
          </p:cNvSpPr>
          <p:nvPr>
            <p:ph type="sldImg" idx="2"/>
          </p:nvPr>
        </p:nvSpPr>
        <p:spPr>
          <a:ln>
            <a:headEnd/>
            <a:tailEnd/>
          </a:ln>
        </p:spPr>
      </p:sp>
      <p:sp>
        <p:nvSpPr>
          <p:cNvPr id="108547" name="Shape 301"/>
          <p:cNvSpPr txBox="1">
            <a:spLocks noGrp="1"/>
          </p:cNvSpPr>
          <p:nvPr>
            <p:ph type="body" idx="1"/>
          </p:nvPr>
        </p:nvSpPr>
        <p:spPr bwMode="auto">
          <a:xfrm>
            <a:off x="686421" y="4344025"/>
            <a:ext cx="5485158" cy="67402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p>
            <a:pPr eaLnBrk="1" hangingPunct="1">
              <a:spcBef>
                <a:spcPct val="0"/>
              </a:spcBef>
            </a:pPr>
            <a:r>
              <a:rPr lang="en-US" sz="1800" dirty="0" smtClean="0">
                <a:latin typeface="Arial" charset="0"/>
              </a:rPr>
              <a:t>Visionary leadership in the work of implementing the C3</a:t>
            </a:r>
            <a:r>
              <a:rPr lang="en-US" sz="1800" baseline="0" dirty="0" smtClean="0">
                <a:latin typeface="Arial" charset="0"/>
              </a:rPr>
              <a:t> Framework</a:t>
            </a:r>
            <a:r>
              <a:rPr lang="en-US" sz="1800" dirty="0" smtClean="0">
                <a:latin typeface="Arial" charset="0"/>
              </a:rPr>
              <a:t> means closely examining the decisions that are under your control.  It is easy to see this initiative as something too large to handle well, something imposed from forces outside of your school. Leaders must resist the pull to feel “victim” to this initiative or to react by merely complying in a very superficial manner.  </a:t>
            </a:r>
          </a:p>
          <a:p>
            <a:pPr eaLnBrk="1" hangingPunct="1">
              <a:spcBef>
                <a:spcPct val="0"/>
              </a:spcBef>
            </a:pPr>
            <a:endParaRPr lang="en-US" sz="1800" dirty="0" smtClean="0">
              <a:latin typeface="Arial" charset="0"/>
            </a:endParaRPr>
          </a:p>
          <a:p>
            <a:pPr eaLnBrk="1" hangingPunct="1">
              <a:spcBef>
                <a:spcPct val="0"/>
              </a:spcBef>
            </a:pPr>
            <a:r>
              <a:rPr lang="en-US" sz="1800" dirty="0" smtClean="0">
                <a:latin typeface="Arial" charset="0"/>
              </a:rPr>
              <a:t>The Framework provides a real opportunity to make sense of the work of teachers – fewer things done well.  Sharing the vision of the Framework - that more students leave high school prepare for college,</a:t>
            </a:r>
            <a:r>
              <a:rPr lang="en-US" sz="1800" baseline="0" dirty="0" smtClean="0">
                <a:latin typeface="Arial" charset="0"/>
              </a:rPr>
              <a:t> </a:t>
            </a:r>
            <a:r>
              <a:rPr lang="en-US" sz="1800" dirty="0" smtClean="0">
                <a:latin typeface="Arial" charset="0"/>
              </a:rPr>
              <a:t>career,</a:t>
            </a:r>
            <a:r>
              <a:rPr lang="en-US" sz="1800" baseline="0" dirty="0" smtClean="0">
                <a:latin typeface="Arial" charset="0"/>
              </a:rPr>
              <a:t> and civic life</a:t>
            </a:r>
            <a:r>
              <a:rPr lang="en-US" sz="1800" dirty="0" smtClean="0">
                <a:latin typeface="Arial" charset="0"/>
              </a:rPr>
              <a:t> - will help to motivate faculty when the vision is communicated through the actions and decisions of the leadership.  </a:t>
            </a:r>
          </a:p>
          <a:p>
            <a:pPr eaLnBrk="1" hangingPunct="1">
              <a:spcBef>
                <a:spcPct val="0"/>
              </a:spcBef>
            </a:pPr>
            <a:endParaRPr lang="en-US" sz="1800" dirty="0" smtClean="0">
              <a:latin typeface="Arial" charset="0"/>
            </a:endParaRPr>
          </a:p>
          <a:p>
            <a:pPr eaLnBrk="1" hangingPunct="1">
              <a:spcBef>
                <a:spcPct val="0"/>
              </a:spcBef>
            </a:pPr>
            <a:r>
              <a:rPr lang="en-US" sz="1800" dirty="0" smtClean="0">
                <a:latin typeface="Arial" charset="0"/>
              </a:rPr>
              <a:t>This slide indicates just some of the opportunities that instructional leaders have to bring focus and coherence to this work.  Don't leave the work of making connections among C3 Framework implementation efforts and the other activities of the school or district to the teachers to do alone. This connection should be obvious and overt.  </a:t>
            </a:r>
          </a:p>
          <a:p>
            <a:pPr eaLnBrk="1" hangingPunct="1">
              <a:spcBef>
                <a:spcPct val="0"/>
              </a:spcBef>
            </a:pPr>
            <a:endParaRPr lang="en-US" sz="1800" dirty="0">
              <a:latin typeface="Arial" charset="0"/>
            </a:endParaRPr>
          </a:p>
        </p:txBody>
      </p:sp>
      <p:sp>
        <p:nvSpPr>
          <p:cNvPr id="108548" name="Shape 302"/>
          <p:cNvSpPr>
            <a:spLocks noGrp="1"/>
          </p:cNvSpPr>
          <p:nvPr>
            <p:ph type="sldNum" sz="quarter" idx="12"/>
          </p:nvPr>
        </p:nvSpPr>
        <p:spPr>
          <a:xfrm>
            <a:off x="3884027" y="8867619"/>
            <a:ext cx="2972421" cy="274820"/>
          </a:xfrm>
          <a:noFill/>
        </p:spPr>
        <p:txBody>
          <a:bodyPr tIns="45697" bIns="45697">
            <a:spAutoFit/>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pPr>
              <a:buSzPct val="25000"/>
            </a:pPr>
            <a:r>
              <a:rPr lang="en-US">
                <a:solidFill>
                  <a:srgbClr val="000000"/>
                </a:solidFill>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70" name="Shape 307"/>
          <p:cNvSpPr>
            <a:spLocks noGrp="1" noRot="1" noChangeAspect="1" noTextEdit="1"/>
          </p:cNvSpPr>
          <p:nvPr>
            <p:ph type="sldImg" idx="2"/>
          </p:nvPr>
        </p:nvSpPr>
        <p:spPr>
          <a:ln>
            <a:headEnd/>
            <a:tailEnd/>
          </a:ln>
        </p:spPr>
      </p:sp>
      <p:sp>
        <p:nvSpPr>
          <p:cNvPr id="109571" name="Shape 308"/>
          <p:cNvSpPr txBox="1">
            <a:spLocks noGrp="1"/>
          </p:cNvSpPr>
          <p:nvPr>
            <p:ph type="body" idx="1"/>
          </p:nvPr>
        </p:nvSpPr>
        <p:spPr bwMode="auto">
          <a:xfrm>
            <a:off x="686421" y="4981107"/>
            <a:ext cx="5485158" cy="31816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spAutoFit/>
          </a:bodyPr>
          <a:lstStyle>
            <a:lvl1pPr marL="457200">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lnSpc>
                <a:spcPct val="115000"/>
              </a:lnSpc>
              <a:spcBef>
                <a:spcPct val="0"/>
              </a:spcBef>
            </a:pPr>
            <a:r>
              <a:rPr lang="en-US" sz="1100" dirty="0" smtClean="0"/>
              <a:t>Participants first individually, then as groups, respond to the following prompt:</a:t>
            </a:r>
            <a:br>
              <a:rPr lang="en-US" sz="1100" dirty="0" smtClean="0"/>
            </a:br>
            <a:endParaRPr lang="en-US" sz="1100" dirty="0" smtClean="0"/>
          </a:p>
          <a:p>
            <a:pPr algn="ctr" eaLnBrk="1" hangingPunct="1">
              <a:lnSpc>
                <a:spcPct val="115000"/>
              </a:lnSpc>
              <a:spcBef>
                <a:spcPct val="0"/>
              </a:spcBef>
            </a:pPr>
            <a:r>
              <a:rPr lang="en-US" sz="1100" b="1" i="1" dirty="0" smtClean="0"/>
              <a:t>What policies, procedures, and/or work within your district, school, or classroom are impacted </a:t>
            </a:r>
            <a:br>
              <a:rPr lang="en-US" sz="1100" b="1" i="1" dirty="0" smtClean="0"/>
            </a:br>
            <a:r>
              <a:rPr lang="en-US" sz="1100" b="1" i="1" dirty="0" smtClean="0"/>
              <a:t>by the C3 Framework</a:t>
            </a:r>
            <a:r>
              <a:rPr lang="en-US" sz="1100" b="1" i="1" baseline="0" dirty="0" smtClean="0"/>
              <a:t> for Social Studies State Standards</a:t>
            </a:r>
            <a:endParaRPr lang="en-US" sz="1100" dirty="0" smtClean="0"/>
          </a:p>
          <a:p>
            <a:pPr eaLnBrk="1" hangingPunct="1">
              <a:lnSpc>
                <a:spcPct val="115000"/>
              </a:lnSpc>
              <a:spcBef>
                <a:spcPct val="0"/>
              </a:spcBef>
            </a:pPr>
            <a:endParaRPr lang="en-US" sz="1100" dirty="0" smtClean="0"/>
          </a:p>
          <a:p>
            <a:pPr eaLnBrk="1" hangingPunct="1">
              <a:lnSpc>
                <a:spcPct val="115000"/>
              </a:lnSpc>
              <a:spcBef>
                <a:spcPct val="0"/>
              </a:spcBef>
            </a:pPr>
            <a:r>
              <a:rPr lang="en-US" sz="1100" dirty="0" smtClean="0"/>
              <a:t>The purpose of this activity is to convey the message that the implementation of the C3 Framework</a:t>
            </a:r>
            <a:r>
              <a:rPr lang="en-US" sz="1100" baseline="0" dirty="0" smtClean="0"/>
              <a:t> </a:t>
            </a:r>
            <a:r>
              <a:rPr lang="en-US" sz="1100" dirty="0" smtClean="0"/>
              <a:t>is much more than an alignment/curriculum revision project.  Vision requires that this be communicated as a whole school reform and activities prompt participants to think about the connections of the work in schools to the Framework.</a:t>
            </a:r>
          </a:p>
          <a:p>
            <a:pPr eaLnBrk="1" hangingPunct="1">
              <a:lnSpc>
                <a:spcPct val="115000"/>
              </a:lnSpc>
              <a:spcBef>
                <a:spcPct val="0"/>
              </a:spcBef>
            </a:pPr>
            <a:endParaRPr lang="en-US" sz="1100" dirty="0" smtClean="0"/>
          </a:p>
          <a:p>
            <a:pPr eaLnBrk="1" hangingPunct="1">
              <a:lnSpc>
                <a:spcPct val="115000"/>
              </a:lnSpc>
              <a:spcBef>
                <a:spcPct val="0"/>
              </a:spcBef>
            </a:pPr>
            <a:r>
              <a:rPr lang="en-US" sz="1100" dirty="0" smtClean="0"/>
              <a:t>After individually reflecting on this prompt, participants can share their lists with their colleagues to convey the broad impact this work has.  </a:t>
            </a:r>
          </a:p>
          <a:p>
            <a:pPr eaLnBrk="1" hangingPunct="1">
              <a:spcBef>
                <a:spcPct val="0"/>
              </a:spcBef>
            </a:pPr>
            <a:endParaRPr lang="en-US" sz="1100" dirty="0" smtClean="0"/>
          </a:p>
          <a:p>
            <a:pPr eaLnBrk="1" hangingPunct="1">
              <a:spcBef>
                <a:spcPct val="0"/>
              </a:spcBef>
            </a:pPr>
            <a:endParaRPr lang="en-US" sz="11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4" name="Shape 313"/>
          <p:cNvSpPr>
            <a:spLocks noGrp="1" noRot="1" noChangeAspect="1" noTextEdit="1"/>
          </p:cNvSpPr>
          <p:nvPr>
            <p:ph type="sldImg" idx="2"/>
          </p:nvPr>
        </p:nvSpPr>
        <p:spPr>
          <a:ln>
            <a:headEnd/>
            <a:tailEnd/>
          </a:ln>
        </p:spPr>
      </p:sp>
      <p:sp>
        <p:nvSpPr>
          <p:cNvPr id="110595" name="Shape 314"/>
          <p:cNvSpPr txBox="1">
            <a:spLocks noGrp="1"/>
          </p:cNvSpPr>
          <p:nvPr>
            <p:ph type="body" idx="1"/>
          </p:nvPr>
        </p:nvSpPr>
        <p:spPr bwMode="auto">
          <a:xfrm>
            <a:off x="686421" y="4344025"/>
            <a:ext cx="5485158" cy="23082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dirty="0" smtClean="0">
                <a:latin typeface="Arial" charset="0"/>
              </a:rPr>
              <a:t>Very much tied to visionary leadership is a commitment to set concrete metrics to support the implementation of the standards.  Having a vision, or a list of dates and objectives, is not enough.  The school community needs to mobilize around what this work looks like – and what progress will look like.  This is a great opportunity for leading a learning organization.  </a:t>
            </a:r>
          </a:p>
          <a:p>
            <a:pPr eaLnBrk="1" hangingPunct="1">
              <a:spcBef>
                <a:spcPct val="0"/>
              </a:spcBef>
              <a:buSzPct val="25000"/>
            </a:pPr>
            <a:endParaRPr lang="en-US" sz="1800" dirty="0">
              <a:latin typeface="Arial" charset="0"/>
            </a:endParaRPr>
          </a:p>
        </p:txBody>
      </p:sp>
      <p:sp>
        <p:nvSpPr>
          <p:cNvPr id="110596" name="Shape 315"/>
          <p:cNvSpPr>
            <a:spLocks noGrp="1"/>
          </p:cNvSpPr>
          <p:nvPr>
            <p:ph type="sldNum" sz="quarter" idx="12"/>
          </p:nvPr>
        </p:nvSpPr>
        <p:spPr>
          <a:xfrm>
            <a:off x="3884027" y="8867619"/>
            <a:ext cx="2972421" cy="274820"/>
          </a:xfrm>
          <a:noFill/>
        </p:spPr>
        <p:txBody>
          <a:bodyPr tIns="45697" bIns="45697">
            <a:spAutoFit/>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pPr>
              <a:buSzPct val="25000"/>
            </a:pPr>
            <a:r>
              <a:rPr lang="en-US">
                <a:solidFill>
                  <a:srgbClr val="000000"/>
                </a:solidFill>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8" name="Shape 320"/>
          <p:cNvSpPr>
            <a:spLocks noGrp="1" noRot="1" noChangeAspect="1" noTextEdit="1"/>
          </p:cNvSpPr>
          <p:nvPr>
            <p:ph type="sldImg" idx="2"/>
          </p:nvPr>
        </p:nvSpPr>
        <p:spPr>
          <a:ln>
            <a:headEnd/>
            <a:tailEnd/>
          </a:ln>
        </p:spPr>
      </p:sp>
      <p:sp>
        <p:nvSpPr>
          <p:cNvPr id="111619" name="Shape 321"/>
          <p:cNvSpPr txBox="1">
            <a:spLocks noGrp="1"/>
          </p:cNvSpPr>
          <p:nvPr>
            <p:ph type="body" idx="1"/>
          </p:nvPr>
        </p:nvSpPr>
        <p:spPr bwMode="auto">
          <a:xfrm>
            <a:off x="686421" y="4344024"/>
            <a:ext cx="5485158" cy="59092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p>
            <a:pPr eaLnBrk="1" hangingPunct="1">
              <a:spcBef>
                <a:spcPct val="0"/>
              </a:spcBef>
            </a:pPr>
            <a:r>
              <a:rPr lang="en-US" sz="1800" dirty="0" smtClean="0">
                <a:latin typeface="Arial" charset="0"/>
              </a:rPr>
              <a:t>Metrics are a critical piece of the instructional leadership necessary to support implementation of the Standards. It is, however, not the work of the Standards.  We need to establish a clear vision and pictures of progress along the way, but most importantly as instructional leaders we need to know how to adjust and support the work along the way as the work is progressing.  </a:t>
            </a:r>
          </a:p>
          <a:p>
            <a:pPr eaLnBrk="1" hangingPunct="1">
              <a:spcBef>
                <a:spcPct val="0"/>
              </a:spcBef>
            </a:pPr>
            <a:endParaRPr lang="en-US" sz="1800" dirty="0" smtClean="0">
              <a:latin typeface="Arial" charset="0"/>
            </a:endParaRPr>
          </a:p>
          <a:p>
            <a:pPr eaLnBrk="1" hangingPunct="1">
              <a:spcBef>
                <a:spcPct val="0"/>
              </a:spcBef>
            </a:pPr>
            <a:r>
              <a:rPr lang="en-US" sz="1800" dirty="0" smtClean="0">
                <a:latin typeface="Arial" charset="0"/>
              </a:rPr>
              <a:t>Too often we develop sophisticated plans and rather vague outcome expectations with no ability to “take the pulse” of the work.  </a:t>
            </a:r>
          </a:p>
          <a:p>
            <a:pPr eaLnBrk="1" hangingPunct="1">
              <a:spcBef>
                <a:spcPct val="0"/>
              </a:spcBef>
            </a:pPr>
            <a:endParaRPr lang="en-US" sz="1800" dirty="0" smtClean="0">
              <a:latin typeface="Arial" charset="0"/>
            </a:endParaRPr>
          </a:p>
          <a:p>
            <a:pPr eaLnBrk="1" hangingPunct="1">
              <a:spcBef>
                <a:spcPct val="0"/>
              </a:spcBef>
            </a:pPr>
            <a:r>
              <a:rPr lang="en-US" sz="1800" dirty="0" smtClean="0">
                <a:latin typeface="Arial" charset="0"/>
              </a:rPr>
              <a:t>As an instructional leader, job one is to understand the shifts of the</a:t>
            </a:r>
            <a:r>
              <a:rPr lang="en-US" sz="1800" baseline="0" dirty="0" smtClean="0">
                <a:latin typeface="Arial" charset="0"/>
              </a:rPr>
              <a:t> C3 Framework</a:t>
            </a:r>
            <a:r>
              <a:rPr lang="en-US" sz="1800" dirty="0" smtClean="0">
                <a:latin typeface="Arial" charset="0"/>
              </a:rPr>
              <a:t> and then to lead the learning and envisioning that supports the work.  That is all the pre-work and does not take the place of the efforts to learn together, implement together, monitor together, and adjust together.  The work needs to be owned at the school and in our classrooms. </a:t>
            </a:r>
          </a:p>
          <a:p>
            <a:pPr eaLnBrk="1" hangingPunct="1">
              <a:spcBef>
                <a:spcPct val="0"/>
              </a:spcBef>
            </a:pPr>
            <a:endParaRPr lang="en-US" sz="1800" dirty="0">
              <a:latin typeface="Arial" charset="0"/>
            </a:endParaRPr>
          </a:p>
        </p:txBody>
      </p:sp>
      <p:sp>
        <p:nvSpPr>
          <p:cNvPr id="111620" name="Shape 322"/>
          <p:cNvSpPr>
            <a:spLocks noGrp="1"/>
          </p:cNvSpPr>
          <p:nvPr>
            <p:ph type="sldNum" sz="quarter" idx="12"/>
          </p:nvPr>
        </p:nvSpPr>
        <p:spPr>
          <a:xfrm>
            <a:off x="3884027" y="8867619"/>
            <a:ext cx="2972421" cy="274820"/>
          </a:xfrm>
          <a:noFill/>
        </p:spPr>
        <p:txBody>
          <a:bodyPr tIns="45697" bIns="45697">
            <a:spAutoFit/>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pPr>
              <a:buSzPct val="25000"/>
            </a:pPr>
            <a:r>
              <a:rPr lang="en-US">
                <a:solidFill>
                  <a:srgbClr val="000000"/>
                </a:solidFill>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Shape 327"/>
          <p:cNvSpPr>
            <a:spLocks noGrp="1" noRot="1" noChangeAspect="1" noTextEdit="1"/>
          </p:cNvSpPr>
          <p:nvPr>
            <p:ph type="sldImg" idx="2"/>
          </p:nvPr>
        </p:nvSpPr>
        <p:spPr>
          <a:ln>
            <a:headEnd/>
            <a:tailEnd/>
          </a:ln>
        </p:spPr>
      </p:sp>
      <p:sp>
        <p:nvSpPr>
          <p:cNvPr id="112643" name="Shape 328"/>
          <p:cNvSpPr txBox="1">
            <a:spLocks noGrp="1"/>
          </p:cNvSpPr>
          <p:nvPr>
            <p:ph type="body" idx="1"/>
          </p:nvPr>
        </p:nvSpPr>
        <p:spPr bwMode="auto">
          <a:xfrm>
            <a:off x="686421" y="4344025"/>
            <a:ext cx="5485158" cy="50782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marL="742950" indent="-285750">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pPr>
            <a:r>
              <a:rPr lang="en-US" sz="1800" dirty="0" smtClean="0"/>
              <a:t>When developing concrete metrics, consider the shifts and consider measurable outcomes.  Three possible areas to consider are:  </a:t>
            </a:r>
          </a:p>
          <a:p>
            <a:pPr lvl="2" eaLnBrk="1" hangingPunct="1">
              <a:spcBef>
                <a:spcPct val="0"/>
              </a:spcBef>
              <a:buClr>
                <a:srgbClr val="000000"/>
              </a:buClr>
              <a:buSzPct val="102000"/>
              <a:buFontTx/>
              <a:buChar char="•"/>
            </a:pPr>
            <a:r>
              <a:rPr lang="en-US" sz="1800" dirty="0" smtClean="0"/>
              <a:t>Teacher knowledge and practice – What will teachers know and be able to do?  How will you know?</a:t>
            </a:r>
          </a:p>
          <a:p>
            <a:pPr lvl="2" eaLnBrk="1" hangingPunct="1">
              <a:spcBef>
                <a:spcPct val="0"/>
              </a:spcBef>
              <a:buClr>
                <a:srgbClr val="000000"/>
              </a:buClr>
              <a:buSzPct val="102000"/>
              <a:buFontTx/>
              <a:buChar char="•"/>
            </a:pPr>
            <a:r>
              <a:rPr lang="en-US" sz="1800" dirty="0" smtClean="0"/>
              <a:t>Instructional materials and resources – What are students reading? What types of problems are they solving? What adjustments are they making to their current resources? Is their evidence of focus?</a:t>
            </a:r>
          </a:p>
          <a:p>
            <a:pPr lvl="2" eaLnBrk="1" hangingPunct="1">
              <a:spcBef>
                <a:spcPct val="0"/>
              </a:spcBef>
              <a:buClr>
                <a:srgbClr val="000000"/>
              </a:buClr>
              <a:buSzPct val="102000"/>
              <a:buFontTx/>
              <a:buChar char="•"/>
            </a:pPr>
            <a:r>
              <a:rPr lang="en-US" sz="1800" dirty="0" smtClean="0"/>
              <a:t>Student work - Does student work show evidence of the shifts? Use of evidence? Demonstration of conceptual understanding?  Expectation of fluency?</a:t>
            </a:r>
          </a:p>
          <a:p>
            <a:pPr eaLnBrk="1" hangingPunct="1">
              <a:spcBef>
                <a:spcPct val="0"/>
              </a:spcBef>
            </a:pPr>
            <a:endParaRPr lang="en-US" sz="1800" dirty="0" smtClean="0"/>
          </a:p>
          <a:p>
            <a:pPr eaLnBrk="1" hangingPunct="1">
              <a:spcBef>
                <a:spcPct val="0"/>
              </a:spcBef>
              <a:buSzPct val="25000"/>
            </a:pPr>
            <a:r>
              <a:rPr lang="en-US" sz="1800" dirty="0" smtClean="0"/>
              <a:t>It is very important here to be concrete and specific.  </a:t>
            </a:r>
          </a:p>
          <a:p>
            <a:pPr eaLnBrk="1" hangingPunct="1">
              <a:spcBef>
                <a:spcPct val="0"/>
              </a:spcBef>
            </a:pPr>
            <a:endParaRPr lang="en-US" sz="1800" dirty="0"/>
          </a:p>
        </p:txBody>
      </p:sp>
      <p:sp>
        <p:nvSpPr>
          <p:cNvPr id="112644" name="Shape 329"/>
          <p:cNvSpPr>
            <a:spLocks noGrp="1"/>
          </p:cNvSpPr>
          <p:nvPr>
            <p:ph type="sldNum" sz="quarter" idx="12"/>
          </p:nvPr>
        </p:nvSpPr>
        <p:spPr>
          <a:xfrm>
            <a:off x="3884027" y="8867619"/>
            <a:ext cx="2972421" cy="274820"/>
          </a:xfrm>
          <a:noFill/>
        </p:spPr>
        <p:txBody>
          <a:bodyPr tIns="45697" bIns="45697">
            <a:spAutoFit/>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pPr>
              <a:buSzPct val="25000"/>
            </a:pPr>
            <a:r>
              <a:rPr lang="en-US">
                <a:solidFill>
                  <a:srgbClr val="000000"/>
                </a:solidFill>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6" name="Shape 334"/>
          <p:cNvSpPr>
            <a:spLocks noGrp="1" noRot="1" noChangeAspect="1" noTextEdit="1"/>
          </p:cNvSpPr>
          <p:nvPr>
            <p:ph type="sldImg" idx="2"/>
          </p:nvPr>
        </p:nvSpPr>
        <p:spPr>
          <a:ln>
            <a:headEnd/>
            <a:tailEnd/>
          </a:ln>
        </p:spPr>
      </p:sp>
      <p:sp>
        <p:nvSpPr>
          <p:cNvPr id="113667" name="Shape 335"/>
          <p:cNvSpPr txBox="1">
            <a:spLocks noGrp="1"/>
          </p:cNvSpPr>
          <p:nvPr>
            <p:ph type="body" idx="1"/>
          </p:nvPr>
        </p:nvSpPr>
        <p:spPr bwMode="auto">
          <a:xfrm>
            <a:off x="686421" y="5490148"/>
            <a:ext cx="5485158" cy="18206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spAutoFit/>
          </a:bodyPr>
          <a:lstStyle/>
          <a:p>
            <a:pPr eaLnBrk="1" hangingPunct="1">
              <a:spcBef>
                <a:spcPct val="0"/>
              </a:spcBef>
            </a:pPr>
            <a:r>
              <a:rPr lang="en-US" dirty="0" smtClean="0">
                <a:latin typeface="Arial" charset="0"/>
              </a:rPr>
              <a:t>This slide gives a flavor of the types of metrics necessary to lead this work.  Note that nowhere does it say "80% of teachers attend a workshop." These are observable, measurable outcomes that inform action steps in order to make them a reality - not an aspiration.  These action steps must be grounded in the shifts.  </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This table is offered as an </a:t>
            </a:r>
            <a:r>
              <a:rPr lang="en-US" b="1" dirty="0" smtClean="0">
                <a:solidFill>
                  <a:srgbClr val="C00000"/>
                </a:solidFill>
                <a:latin typeface="Arial" charset="0"/>
              </a:rPr>
              <a:t>example </a:t>
            </a:r>
            <a:r>
              <a:rPr lang="en-US" dirty="0" smtClean="0">
                <a:latin typeface="Arial" charset="0"/>
              </a:rPr>
              <a:t>of metrics.  The process of defining and describing the specific metrics is important.  Remember, this is not a compliance initiative.  </a:t>
            </a:r>
          </a:p>
          <a:p>
            <a:pPr eaLnBrk="1" hangingPunct="1">
              <a:spcBef>
                <a:spcPct val="0"/>
              </a:spcBef>
            </a:pPr>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Michael is Assistant Professor of Social Studies Education in the Department of Instruction &amp; Learning at the University of Pittsburgh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 is also president of the National Social Studies Supervisors Association (NSSSA)</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Without further a do, let me turn over the presentation to Michelle and Michael.</a:t>
            </a:r>
          </a:p>
          <a:p>
            <a:endParaRPr lang="en-US" dirty="0" smtClean="0"/>
          </a:p>
        </p:txBody>
      </p:sp>
      <p:sp>
        <p:nvSpPr>
          <p:cNvPr id="4" name="Slide Number Placeholder 3"/>
          <p:cNvSpPr>
            <a:spLocks noGrp="1"/>
          </p:cNvSpPr>
          <p:nvPr>
            <p:ph type="sldNum" sz="quarter" idx="10"/>
          </p:nvPr>
        </p:nvSpPr>
        <p:spPr/>
        <p:txBody>
          <a:bodyPr/>
          <a:lstStyle/>
          <a:p>
            <a:fld id="{685058C5-5B20-8343-9750-F49443ACA941}" type="slidenum">
              <a:rPr lang="en-US" smtClean="0"/>
              <a:t>3</a:t>
            </a:fld>
            <a:endParaRPr lang="en-US"/>
          </a:p>
        </p:txBody>
      </p:sp>
    </p:spTree>
    <p:extLst>
      <p:ext uri="{BB962C8B-B14F-4D97-AF65-F5344CB8AC3E}">
        <p14:creationId xmlns:p14="http://schemas.microsoft.com/office/powerpoint/2010/main" val="4133079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a:headEnd/>
            <a:tailEnd/>
          </a:ln>
        </p:spPr>
      </p:sp>
      <p:sp>
        <p:nvSpPr>
          <p:cNvPr id="11469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dirty="0" smtClean="0">
                <a:latin typeface="Arial" charset="0"/>
              </a:rPr>
              <a:t>This activity (see handout) is intended to lead participants through the process of clearly describing what successful implementation will look like.  In leading this section of the module it is important to give participants the opportunity to reflect individually first, and then share their description with others.  The more effort put into this activity the more useful it will be to actually support the work.  As a facilitator encourage participants to be specific in their description, including measurable outcomes wherever possible. </a:t>
            </a:r>
            <a:br>
              <a:rPr lang="en-US" dirty="0" smtClean="0">
                <a:latin typeface="Arial" charset="0"/>
              </a:rPr>
            </a:br>
            <a:endParaRPr lang="en-US" dirty="0" smtClean="0">
              <a:latin typeface="Arial" charset="0"/>
            </a:endParaRPr>
          </a:p>
          <a:p>
            <a:pPr eaLnBrk="1" hangingPunct="1">
              <a:spcBef>
                <a:spcPct val="0"/>
              </a:spcBef>
            </a:pPr>
            <a:r>
              <a:rPr lang="en-US" dirty="0" smtClean="0">
                <a:latin typeface="Arial" charset="0"/>
              </a:rPr>
              <a:t>An option for group facilitation is to actually have small groups present their 5 year and 1 year descriptions to each other and provide feedback to each other most importantly on the linkages between the shifts, the descriptions, and the metrics.</a:t>
            </a:r>
            <a:br>
              <a:rPr lang="en-US" dirty="0" smtClean="0">
                <a:latin typeface="Arial" charset="0"/>
              </a:rPr>
            </a:br>
            <a:endParaRPr lang="en-US" dirty="0" smtClean="0">
              <a:latin typeface="Arial" charset="0"/>
            </a:endParaRPr>
          </a:p>
          <a:p>
            <a:pPr eaLnBrk="1" hangingPunct="1">
              <a:spcBef>
                <a:spcPct val="0"/>
              </a:spcBef>
            </a:pPr>
            <a:r>
              <a:rPr lang="en-US" dirty="0" smtClean="0">
                <a:latin typeface="Arial" charset="0"/>
              </a:rPr>
              <a:t>Another important role of the facilitator here is to make sure that the descriptions and metrics are realistically prioritized. </a:t>
            </a:r>
          </a:p>
          <a:p>
            <a:pPr eaLnBrk="1" hangingPunct="1">
              <a:spcBef>
                <a:spcPct val="0"/>
              </a:spcBef>
            </a:pPr>
            <a:endParaRPr lang="en-US" dirty="0">
              <a:latin typeface="Arial" charset="0"/>
            </a:endParaRPr>
          </a:p>
        </p:txBody>
      </p:sp>
      <p:sp>
        <p:nvSpPr>
          <p:cNvPr id="114692" name="Slide Number Placeholder 3"/>
          <p:cNvSpPr>
            <a:spLocks noGrp="1"/>
          </p:cNvSpPr>
          <p:nvPr>
            <p:ph type="sldNum" sz="quarter" idx="12"/>
          </p:nvPr>
        </p:nvSpPr>
        <p:spPr>
          <a:noFill/>
        </p:spPr>
        <p:txBody>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endParaRPr 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a:headEnd/>
            <a:tailEnd/>
          </a:ln>
        </p:spPr>
      </p:sp>
      <p:sp>
        <p:nvSpPr>
          <p:cNvPr id="11469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dirty="0" smtClean="0">
                <a:latin typeface="Arial" charset="0"/>
              </a:rPr>
              <a:t>This activity (see handout) is intended to lead participants through the process of clearly describing what successful implementation will look like.  In leading this section of the module it is important to give participants the opportunity to reflect individually first, and then share their description with others.  The more effort put into this activity the more useful it will be to actually support the work.  As a facilitator encourage participants to be specific in their description, including measurable outcomes wherever possible. </a:t>
            </a:r>
            <a:br>
              <a:rPr lang="en-US" dirty="0" smtClean="0">
                <a:latin typeface="Arial" charset="0"/>
              </a:rPr>
            </a:br>
            <a:endParaRPr lang="en-US" dirty="0" smtClean="0">
              <a:latin typeface="Arial" charset="0"/>
            </a:endParaRPr>
          </a:p>
          <a:p>
            <a:pPr eaLnBrk="1" hangingPunct="1">
              <a:spcBef>
                <a:spcPct val="0"/>
              </a:spcBef>
            </a:pPr>
            <a:r>
              <a:rPr lang="en-US" dirty="0" smtClean="0">
                <a:latin typeface="Arial" charset="0"/>
              </a:rPr>
              <a:t>An option for group facilitation is to actually have small groups present their 5 year and 1 year descriptions to each other and provide feedback to each other most importantly on the linkages between the shifts, the descriptions, and the metrics.</a:t>
            </a:r>
            <a:br>
              <a:rPr lang="en-US" dirty="0" smtClean="0">
                <a:latin typeface="Arial" charset="0"/>
              </a:rPr>
            </a:br>
            <a:endParaRPr lang="en-US" dirty="0" smtClean="0">
              <a:latin typeface="Arial" charset="0"/>
            </a:endParaRPr>
          </a:p>
          <a:p>
            <a:pPr eaLnBrk="1" hangingPunct="1">
              <a:spcBef>
                <a:spcPct val="0"/>
              </a:spcBef>
            </a:pPr>
            <a:r>
              <a:rPr lang="en-US" dirty="0" smtClean="0">
                <a:latin typeface="Arial" charset="0"/>
              </a:rPr>
              <a:t>Another important role of the facilitator here is to make sure that the descriptions and metrics are realistically prioritized. </a:t>
            </a:r>
          </a:p>
          <a:p>
            <a:pPr eaLnBrk="1" hangingPunct="1">
              <a:spcBef>
                <a:spcPct val="0"/>
              </a:spcBef>
            </a:pPr>
            <a:endParaRPr lang="en-US" dirty="0">
              <a:latin typeface="Arial" charset="0"/>
            </a:endParaRPr>
          </a:p>
        </p:txBody>
      </p:sp>
      <p:sp>
        <p:nvSpPr>
          <p:cNvPr id="114692" name="Slide Number Placeholder 3"/>
          <p:cNvSpPr>
            <a:spLocks noGrp="1"/>
          </p:cNvSpPr>
          <p:nvPr>
            <p:ph type="sldNum" sz="quarter" idx="12"/>
          </p:nvPr>
        </p:nvSpPr>
        <p:spPr>
          <a:noFill/>
        </p:spPr>
        <p:txBody>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endParaRPr 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4" name="Shape 340"/>
          <p:cNvSpPr>
            <a:spLocks noGrp="1" noRot="1" noChangeAspect="1" noTextEdit="1"/>
          </p:cNvSpPr>
          <p:nvPr>
            <p:ph type="sldImg" idx="2"/>
          </p:nvPr>
        </p:nvSpPr>
        <p:spPr>
          <a:ln>
            <a:headEnd/>
            <a:tailEnd/>
          </a:ln>
        </p:spPr>
      </p:sp>
      <p:sp>
        <p:nvSpPr>
          <p:cNvPr id="115715" name="Shape 341"/>
          <p:cNvSpPr txBox="1">
            <a:spLocks noGrp="1"/>
          </p:cNvSpPr>
          <p:nvPr>
            <p:ph type="body" idx="1"/>
          </p:nvPr>
        </p:nvSpPr>
        <p:spPr bwMode="auto">
          <a:xfrm>
            <a:off x="686421" y="4344025"/>
            <a:ext cx="5485158" cy="23082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p>
            <a:pPr marL="0" marR="0" indent="0" algn="l" defTabSz="457200" rtl="0" eaLnBrk="1" fontAlgn="auto" latinLnBrk="0" hangingPunct="1">
              <a:lnSpc>
                <a:spcPct val="100000"/>
              </a:lnSpc>
              <a:spcBef>
                <a:spcPct val="0"/>
              </a:spcBef>
              <a:spcAft>
                <a:spcPts val="0"/>
              </a:spcAft>
              <a:buClrTx/>
              <a:buSzPct val="25000"/>
              <a:buFontTx/>
              <a:buNone/>
              <a:tabLst/>
              <a:defRPr/>
            </a:pPr>
            <a:r>
              <a:rPr lang="en-US" sz="1800" dirty="0" smtClean="0">
                <a:latin typeface="Arial" charset="0"/>
              </a:rPr>
              <a:t>Implementation of the standards is not a simple exercise of aligning curriculum maps.  These are a set of standards that raise expectations of students, as well as of teachers and instructional leaders.  As such we need to build and support learning environments in which everyone is sharing their learning and supporting each other in doing this work.  </a:t>
            </a:r>
          </a:p>
          <a:p>
            <a:pPr eaLnBrk="1" hangingPunct="1">
              <a:spcBef>
                <a:spcPct val="0"/>
              </a:spcBef>
              <a:buSzPct val="25000"/>
            </a:pPr>
            <a:endParaRPr lang="en-US" sz="1800" dirty="0">
              <a:latin typeface="Arial" charset="0"/>
            </a:endParaRPr>
          </a:p>
        </p:txBody>
      </p:sp>
      <p:sp>
        <p:nvSpPr>
          <p:cNvPr id="115716" name="Shape 342"/>
          <p:cNvSpPr>
            <a:spLocks noGrp="1"/>
          </p:cNvSpPr>
          <p:nvPr>
            <p:ph type="sldNum" sz="quarter" idx="12"/>
          </p:nvPr>
        </p:nvSpPr>
        <p:spPr>
          <a:xfrm>
            <a:off x="3884027" y="8867619"/>
            <a:ext cx="2972421" cy="274820"/>
          </a:xfrm>
          <a:noFill/>
        </p:spPr>
        <p:txBody>
          <a:bodyPr tIns="45697" bIns="45697">
            <a:spAutoFit/>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pPr>
              <a:buSzPct val="25000"/>
            </a:pPr>
            <a:r>
              <a:rPr lang="en-US">
                <a:solidFill>
                  <a:srgbClr val="000000"/>
                </a:solidFill>
              </a:rPr>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Shape 347"/>
          <p:cNvSpPr>
            <a:spLocks noGrp="1" noRot="1" noChangeAspect="1" noTextEdit="1"/>
          </p:cNvSpPr>
          <p:nvPr>
            <p:ph type="sldImg" idx="2"/>
          </p:nvPr>
        </p:nvSpPr>
        <p:spPr>
          <a:ln>
            <a:headEnd/>
            <a:tailEnd/>
          </a:ln>
        </p:spPr>
      </p:sp>
      <p:sp>
        <p:nvSpPr>
          <p:cNvPr id="116739" name="Shape 348"/>
          <p:cNvSpPr txBox="1">
            <a:spLocks noGrp="1"/>
          </p:cNvSpPr>
          <p:nvPr>
            <p:ph type="body" idx="1"/>
          </p:nvPr>
        </p:nvSpPr>
        <p:spPr bwMode="auto">
          <a:xfrm>
            <a:off x="686421" y="4344024"/>
            <a:ext cx="5485158" cy="30469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p>
            <a:pPr eaLnBrk="1" hangingPunct="1">
              <a:spcBef>
                <a:spcPct val="0"/>
              </a:spcBef>
            </a:pPr>
            <a:r>
              <a:rPr lang="en-US" dirty="0" smtClean="0">
                <a:latin typeface="Arial" charset="0"/>
              </a:rPr>
              <a:t>Organizations that are set up to learn together will fare well in the work of implementing the C3 Framework. As an instructional leader in this relatively new initiative, it is more important to lead the work of learning rather than positioning yourself as the absolute "expert" in this work.  This is a changed role for many instructional leaders. The importance of providing specific instructional feedback is critical within the climate of increased measures and accountability around teacher effectiveness. Instructional leaders will need to be able to cite accurate and specific evidence related to professional knowledge, instructional planning and delivery, assessment, and professional development in content areas.</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A risk in this work is that leaders and teachers view this as an issue of compliance in which an old checklist of standards is replaced by an updated checklist. The C3</a:t>
            </a:r>
            <a:r>
              <a:rPr lang="en-US" baseline="0" dirty="0" smtClean="0">
                <a:latin typeface="Arial" charset="0"/>
              </a:rPr>
              <a:t> Framework</a:t>
            </a:r>
            <a:r>
              <a:rPr lang="en-US" dirty="0" smtClean="0">
                <a:latin typeface="Arial" charset="0"/>
              </a:rPr>
              <a:t> requires an understanding of new expectations for all students and how to reach all students in meeting these expectations.</a:t>
            </a:r>
            <a:r>
              <a:rPr lang="en-US" baseline="0" dirty="0" smtClean="0">
                <a:latin typeface="Arial" charset="0"/>
              </a:rPr>
              <a:t>  Whether your state has adopted new social studies standards guided by the C3 Framework, or not, the Framework is a valuable tool for increasing the rigor and relevance of social studies instruction.</a:t>
            </a:r>
            <a:endParaRPr lang="en-US" dirty="0" smtClean="0">
              <a:latin typeface="Arial" charset="0"/>
            </a:endParaRPr>
          </a:p>
          <a:p>
            <a:pPr eaLnBrk="1" hangingPunct="1">
              <a:spcBef>
                <a:spcPct val="0"/>
              </a:spcBef>
            </a:pPr>
            <a:endParaRPr lang="en-US" dirty="0">
              <a:latin typeface="Arial" charset="0"/>
            </a:endParaRPr>
          </a:p>
        </p:txBody>
      </p:sp>
      <p:sp>
        <p:nvSpPr>
          <p:cNvPr id="116740" name="Shape 349"/>
          <p:cNvSpPr>
            <a:spLocks noGrp="1"/>
          </p:cNvSpPr>
          <p:nvPr>
            <p:ph type="sldNum" sz="quarter" idx="12"/>
          </p:nvPr>
        </p:nvSpPr>
        <p:spPr>
          <a:xfrm>
            <a:off x="3884027" y="8867619"/>
            <a:ext cx="2972421" cy="274820"/>
          </a:xfrm>
          <a:noFill/>
        </p:spPr>
        <p:txBody>
          <a:bodyPr tIns="45697" bIns="45697">
            <a:spAutoFit/>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pPr>
              <a:buSzPct val="25000"/>
            </a:pPr>
            <a:r>
              <a:rPr lang="en-US">
                <a:solidFill>
                  <a:srgbClr val="000000"/>
                </a:solidFill>
              </a:rPr>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2" name="Shape 355"/>
          <p:cNvSpPr>
            <a:spLocks noGrp="1" noRot="1" noChangeAspect="1" noTextEdit="1"/>
          </p:cNvSpPr>
          <p:nvPr>
            <p:ph type="sldImg" idx="2"/>
          </p:nvPr>
        </p:nvSpPr>
        <p:spPr>
          <a:ln>
            <a:headEnd/>
            <a:tailEnd/>
          </a:ln>
        </p:spPr>
      </p:sp>
      <p:sp>
        <p:nvSpPr>
          <p:cNvPr id="117763" name="Shape 356"/>
          <p:cNvSpPr txBox="1">
            <a:spLocks noGrp="1"/>
          </p:cNvSpPr>
          <p:nvPr>
            <p:ph type="body" idx="1"/>
          </p:nvPr>
        </p:nvSpPr>
        <p:spPr bwMode="auto">
          <a:xfrm>
            <a:off x="686421" y="4344025"/>
            <a:ext cx="5485158" cy="45242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p>
            <a:pPr eaLnBrk="1" hangingPunct="1">
              <a:spcBef>
                <a:spcPct val="0"/>
              </a:spcBef>
            </a:pPr>
            <a:r>
              <a:rPr lang="en-US" sz="1800" dirty="0" smtClean="0">
                <a:latin typeface="Arial" charset="0"/>
              </a:rPr>
              <a:t>It is important to understand and model the fact that implementation is not an issue of compliance. It is an opportunity for school improvement.  Like with any change (or for that matter, learning), teachers will be at various phases in understanding and applying this work to their practice.  </a:t>
            </a:r>
          </a:p>
          <a:p>
            <a:pPr eaLnBrk="1" hangingPunct="1">
              <a:spcBef>
                <a:spcPct val="0"/>
              </a:spcBef>
            </a:pPr>
            <a:endParaRPr lang="en-US" sz="1800" dirty="0" smtClean="0">
              <a:latin typeface="Arial" charset="0"/>
            </a:endParaRPr>
          </a:p>
          <a:p>
            <a:pPr eaLnBrk="1" hangingPunct="1">
              <a:spcBef>
                <a:spcPct val="0"/>
              </a:spcBef>
            </a:pPr>
            <a:r>
              <a:rPr lang="en-US" sz="1800" dirty="0" smtClean="0">
                <a:latin typeface="Arial" charset="0"/>
              </a:rPr>
              <a:t>Look for signs of where people are and find appropriate ways to support them where they are, and to leverage and celebrate their progress. Too often we mislabel a lack of understanding as resistance, or silence as compliance.  Within the specific metrics for C3 Framework</a:t>
            </a:r>
            <a:r>
              <a:rPr lang="en-US" sz="1800" baseline="0" dirty="0" smtClean="0">
                <a:latin typeface="Arial" charset="0"/>
              </a:rPr>
              <a:t> </a:t>
            </a:r>
            <a:r>
              <a:rPr lang="en-US" sz="1800" dirty="0" smtClean="0">
                <a:latin typeface="Arial" charset="0"/>
              </a:rPr>
              <a:t>implementation as a whole, consider what opportunities you have provided to move members in the educational system through these stages.  </a:t>
            </a:r>
          </a:p>
          <a:p>
            <a:pPr eaLnBrk="1" hangingPunct="1">
              <a:spcBef>
                <a:spcPct val="0"/>
              </a:spcBef>
            </a:pPr>
            <a:endParaRPr lang="en-US" sz="1800" dirty="0">
              <a:latin typeface="Arial" charset="0"/>
            </a:endParaRPr>
          </a:p>
        </p:txBody>
      </p:sp>
      <p:sp>
        <p:nvSpPr>
          <p:cNvPr id="117764" name="Shape 357"/>
          <p:cNvSpPr>
            <a:spLocks noGrp="1"/>
          </p:cNvSpPr>
          <p:nvPr>
            <p:ph type="sldNum" sz="quarter" idx="12"/>
          </p:nvPr>
        </p:nvSpPr>
        <p:spPr>
          <a:xfrm>
            <a:off x="3884027" y="8867619"/>
            <a:ext cx="2972421" cy="274820"/>
          </a:xfrm>
          <a:noFill/>
        </p:spPr>
        <p:txBody>
          <a:bodyPr tIns="45697" bIns="45697">
            <a:spAutoFit/>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pPr>
              <a:buSzPct val="25000"/>
            </a:pPr>
            <a:r>
              <a:rPr lang="en-US">
                <a:solidFill>
                  <a:srgbClr val="000000"/>
                </a:solidFill>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a:headEnd/>
            <a:tailEnd/>
          </a:ln>
        </p:spPr>
      </p:sp>
      <p:sp>
        <p:nvSpPr>
          <p:cNvPr id="11878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dirty="0" smtClean="0">
                <a:latin typeface="Arial" charset="0"/>
              </a:rPr>
              <a:t>This activity (see handout) is important in processing and planning strategies to support individuals in this change process.  This activity is best done in groups.  The framework includes the opportunity to name individual leaders in each group. This process supports the concept that the work of instructional leadership is more than simply creating a plan, and instead requires differentiation in the needs of individual teachers.  </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The discussion here should center on the evidence that would be relevant to determining where individuals are in the continuum.  Another important note to message here is that not all teachers will become advocates and innovators.  If the participants in your setting develop a thorough description and evidence statements around each of these levels, it could well inform a set of metrics for the overall implementation effort. </a:t>
            </a:r>
          </a:p>
          <a:p>
            <a:pPr eaLnBrk="1" hangingPunct="1">
              <a:spcBef>
                <a:spcPct val="0"/>
              </a:spcBef>
            </a:pPr>
            <a:endParaRPr lang="en-US" dirty="0">
              <a:latin typeface="Arial" charset="0"/>
            </a:endParaRPr>
          </a:p>
        </p:txBody>
      </p:sp>
      <p:sp>
        <p:nvSpPr>
          <p:cNvPr id="118788" name="Slide Number Placeholder 3"/>
          <p:cNvSpPr>
            <a:spLocks noGrp="1"/>
          </p:cNvSpPr>
          <p:nvPr>
            <p:ph type="sldNum" sz="quarter" idx="12"/>
          </p:nvPr>
        </p:nvSpPr>
        <p:spPr>
          <a:noFill/>
        </p:spPr>
        <p:txBody>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endParaRPr 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9810" name="Shape 362"/>
          <p:cNvSpPr>
            <a:spLocks noGrp="1" noRot="1" noChangeAspect="1" noTextEdit="1"/>
          </p:cNvSpPr>
          <p:nvPr>
            <p:ph type="sldImg" idx="2"/>
          </p:nvPr>
        </p:nvSpPr>
        <p:spPr>
          <a:ln>
            <a:headEnd/>
            <a:tailEnd/>
          </a:ln>
        </p:spPr>
      </p:sp>
      <p:sp>
        <p:nvSpPr>
          <p:cNvPr id="119811" name="Shape 363"/>
          <p:cNvSpPr txBox="1">
            <a:spLocks noGrp="1"/>
          </p:cNvSpPr>
          <p:nvPr>
            <p:ph type="body" idx="1"/>
          </p:nvPr>
        </p:nvSpPr>
        <p:spPr bwMode="auto">
          <a:xfrm>
            <a:off x="686421" y="4344025"/>
            <a:ext cx="5485158" cy="25852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p>
            <a:pPr eaLnBrk="1" hangingPunct="1">
              <a:spcBef>
                <a:spcPct val="0"/>
              </a:spcBef>
              <a:buSzPct val="25000"/>
            </a:pPr>
            <a:r>
              <a:rPr lang="en-US" sz="1800">
                <a:latin typeface="Arial" charset="0"/>
              </a:rPr>
              <a:t>This is a unique time in education.  The amount of changes and the pace at which they are developing is unprecedented.  Sitting back and waiting for directives to be handed down, schedules to be delivered, is not going to lead you to a positive outcome.  Instead, instructional leaders, and really everyone in education, need to remain engaged in the conversations happening throughout the country on education reforms.  </a:t>
            </a:r>
          </a:p>
        </p:txBody>
      </p:sp>
      <p:sp>
        <p:nvSpPr>
          <p:cNvPr id="119812" name="Shape 364"/>
          <p:cNvSpPr>
            <a:spLocks noGrp="1"/>
          </p:cNvSpPr>
          <p:nvPr>
            <p:ph type="sldNum" sz="quarter" idx="12"/>
          </p:nvPr>
        </p:nvSpPr>
        <p:spPr>
          <a:xfrm>
            <a:off x="3884027" y="8867619"/>
            <a:ext cx="2972421" cy="274820"/>
          </a:xfrm>
          <a:noFill/>
        </p:spPr>
        <p:txBody>
          <a:bodyPr tIns="45697" bIns="45697">
            <a:spAutoFit/>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pPr>
              <a:buSzPct val="25000"/>
            </a:pPr>
            <a:r>
              <a:rPr lang="en-US">
                <a:solidFill>
                  <a:srgbClr val="000000"/>
                </a:solidFill>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a:headEnd/>
            <a:tailEnd/>
          </a:ln>
        </p:spPr>
      </p:sp>
      <p:sp>
        <p:nvSpPr>
          <p:cNvPr id="11878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a:latin typeface="Arial" charset="0"/>
              </a:rPr>
              <a:t>This activity (see handout) is important in processing and planning strategies to support individuals in this change process.  This activity is best done in groups.  The framework includes the opportunity to name individual leaders in each group. This process supports the concept that the work of instructional leadership is more than simply creating a plan, and instead requires differentiation in the needs of individual teachers.  </a:t>
            </a:r>
          </a:p>
          <a:p>
            <a:pPr eaLnBrk="1" hangingPunct="1">
              <a:spcBef>
                <a:spcPct val="0"/>
              </a:spcBef>
            </a:pPr>
            <a:endParaRPr lang="en-US">
              <a:latin typeface="Arial" charset="0"/>
            </a:endParaRPr>
          </a:p>
          <a:p>
            <a:pPr eaLnBrk="1" hangingPunct="1">
              <a:spcBef>
                <a:spcPct val="0"/>
              </a:spcBef>
            </a:pPr>
            <a:r>
              <a:rPr lang="en-US">
                <a:latin typeface="Arial" charset="0"/>
              </a:rPr>
              <a:t>The discussion here should center on the evidence that would be relevant to determining where individuals are in the continuum.  Another important note to message here is that not all teachers will become advocates and innovators.  If the participants in your setting develop a thorough description and evidence statements around each of these levels, it could well inform a set of metrics for the overall implementation effort. </a:t>
            </a:r>
          </a:p>
        </p:txBody>
      </p:sp>
      <p:sp>
        <p:nvSpPr>
          <p:cNvPr id="118788" name="Slide Number Placeholder 3"/>
          <p:cNvSpPr>
            <a:spLocks noGrp="1"/>
          </p:cNvSpPr>
          <p:nvPr>
            <p:ph type="sldNum" sz="quarter" idx="12"/>
          </p:nvPr>
        </p:nvSpPr>
        <p:spPr>
          <a:noFill/>
        </p:spPr>
        <p:txBody>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endParaRPr 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4" name="Shape 369"/>
          <p:cNvSpPr>
            <a:spLocks noGrp="1" noRot="1" noChangeAspect="1" noTextEdit="1"/>
          </p:cNvSpPr>
          <p:nvPr>
            <p:ph type="sldImg" idx="2"/>
          </p:nvPr>
        </p:nvSpPr>
        <p:spPr>
          <a:ln>
            <a:headEnd/>
            <a:tailEnd/>
          </a:ln>
        </p:spPr>
      </p:sp>
      <p:sp>
        <p:nvSpPr>
          <p:cNvPr id="120835" name="Shape 370"/>
          <p:cNvSpPr txBox="1">
            <a:spLocks noGrp="1"/>
          </p:cNvSpPr>
          <p:nvPr>
            <p:ph type="body" idx="1"/>
          </p:nvPr>
        </p:nvSpPr>
        <p:spPr bwMode="auto">
          <a:xfrm>
            <a:off x="686421" y="4344025"/>
            <a:ext cx="5485158" cy="81252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p>
            <a:pPr eaLnBrk="1" hangingPunct="1">
              <a:spcBef>
                <a:spcPct val="0"/>
              </a:spcBef>
            </a:pPr>
            <a:r>
              <a:rPr lang="en-US" sz="1800" dirty="0" smtClean="0">
                <a:latin typeface="Arial" charset="0"/>
              </a:rPr>
              <a:t>With </a:t>
            </a:r>
            <a:r>
              <a:rPr lang="en-US" sz="1800" dirty="0">
                <a:latin typeface="Arial" charset="0"/>
              </a:rPr>
              <a:t>a firm understanding of the </a:t>
            </a:r>
            <a:r>
              <a:rPr lang="en-US" sz="1800" dirty="0" smtClean="0">
                <a:latin typeface="Arial" charset="0"/>
              </a:rPr>
              <a:t>C3 Framework, </a:t>
            </a:r>
            <a:r>
              <a:rPr lang="en-US" sz="1800" dirty="0">
                <a:latin typeface="Arial" charset="0"/>
              </a:rPr>
              <a:t>leaders are encouraged to look around – and not just in your district or state – to find great ideas and resources for this work.  Of course, not everything out there is great, so don’t skip the step of understanding the shifts - use them to guide judgment of what to bring to your own setting. </a:t>
            </a:r>
          </a:p>
          <a:p>
            <a:pPr eaLnBrk="1" hangingPunct="1">
              <a:spcBef>
                <a:spcPct val="0"/>
              </a:spcBef>
            </a:pPr>
            <a:endParaRPr lang="en-US" sz="1800" dirty="0">
              <a:latin typeface="Arial" charset="0"/>
            </a:endParaRPr>
          </a:p>
          <a:p>
            <a:pPr eaLnBrk="1" hangingPunct="1">
              <a:spcBef>
                <a:spcPct val="0"/>
              </a:spcBef>
            </a:pPr>
            <a:r>
              <a:rPr lang="en-US" sz="1800" smtClean="0">
                <a:latin typeface="Arial" charset="0"/>
              </a:rPr>
              <a:t>It</a:t>
            </a:r>
            <a:r>
              <a:rPr lang="en-US" sz="1800" baseline="0" smtClean="0">
                <a:latin typeface="Arial" charset="0"/>
              </a:rPr>
              <a:t> </a:t>
            </a:r>
            <a:r>
              <a:rPr lang="en-US" sz="1800" smtClean="0">
                <a:latin typeface="Arial" charset="0"/>
              </a:rPr>
              <a:t>is </a:t>
            </a:r>
            <a:r>
              <a:rPr lang="en-US" sz="1800" dirty="0">
                <a:latin typeface="Arial" charset="0"/>
              </a:rPr>
              <a:t>also a great time to engage with </a:t>
            </a:r>
            <a:r>
              <a:rPr lang="en-US" sz="1800" dirty="0" smtClean="0">
                <a:latin typeface="Arial" charset="0"/>
              </a:rPr>
              <a:t>National</a:t>
            </a:r>
            <a:r>
              <a:rPr lang="en-US" sz="1800" baseline="0" dirty="0" smtClean="0">
                <a:latin typeface="Arial" charset="0"/>
              </a:rPr>
              <a:t> Council for the Social Studies, the National Social Studies Supervisors Association and other </a:t>
            </a:r>
            <a:r>
              <a:rPr lang="en-US" sz="1800" dirty="0" smtClean="0">
                <a:latin typeface="Arial" charset="0"/>
              </a:rPr>
              <a:t>professional </a:t>
            </a:r>
            <a:r>
              <a:rPr lang="en-US" sz="1800" dirty="0">
                <a:latin typeface="Arial" charset="0"/>
              </a:rPr>
              <a:t>organizations.  There is a lot going on, and a lot of information is needed.  Don’t rely on the usual chains of memos to get your information.  There are many good resources for you to directly access. </a:t>
            </a:r>
          </a:p>
          <a:p>
            <a:pPr eaLnBrk="1" hangingPunct="1">
              <a:spcBef>
                <a:spcPct val="0"/>
              </a:spcBef>
            </a:pPr>
            <a:endParaRPr lang="en-US" sz="1800" dirty="0">
              <a:latin typeface="Arial" charset="0"/>
            </a:endParaRPr>
          </a:p>
          <a:p>
            <a:pPr eaLnBrk="1" hangingPunct="1">
              <a:spcBef>
                <a:spcPct val="0"/>
              </a:spcBef>
            </a:pPr>
            <a:r>
              <a:rPr lang="en-US" sz="1800" dirty="0">
                <a:latin typeface="Arial" charset="0"/>
              </a:rPr>
              <a:t>Finally, instructional leaders should engage with their state education departments.  Seek out information regarding resources they have available, timelines, and resources for support.  Remember, they are part of this learning system as well.  </a:t>
            </a:r>
          </a:p>
        </p:txBody>
      </p:sp>
      <p:sp>
        <p:nvSpPr>
          <p:cNvPr id="120836" name="Shape 371"/>
          <p:cNvSpPr>
            <a:spLocks noGrp="1"/>
          </p:cNvSpPr>
          <p:nvPr>
            <p:ph type="sldNum" sz="quarter" idx="12"/>
          </p:nvPr>
        </p:nvSpPr>
        <p:spPr>
          <a:xfrm>
            <a:off x="3884027" y="8867619"/>
            <a:ext cx="2972421" cy="274820"/>
          </a:xfrm>
          <a:noFill/>
        </p:spPr>
        <p:txBody>
          <a:bodyPr tIns="45697" bIns="45697">
            <a:spAutoFit/>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pPr>
              <a:buSzPct val="25000"/>
            </a:pPr>
            <a:r>
              <a:rPr lang="en-US">
                <a:solidFill>
                  <a:srgbClr val="000000"/>
                </a:solidFill>
              </a:rPr>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a:headEnd/>
            <a:tailEnd/>
          </a:ln>
        </p:spPr>
      </p:sp>
      <p:sp>
        <p:nvSpPr>
          <p:cNvPr id="12185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a:latin typeface="Arial" charset="0"/>
              </a:rPr>
              <a:t>Participants will in this section evaluate sources of information that will support their own learning, as well as the learning of others. This includes resources for engaging the parents and community.  </a:t>
            </a:r>
            <a:br>
              <a:rPr lang="en-US">
                <a:latin typeface="Arial" charset="0"/>
              </a:rPr>
            </a:br>
            <a:endParaRPr lang="en-US">
              <a:latin typeface="Arial" charset="0"/>
            </a:endParaRPr>
          </a:p>
          <a:p>
            <a:r>
              <a:rPr lang="en-US">
                <a:latin typeface="Arial" charset="0"/>
              </a:rPr>
              <a:t>Depending upon the setting and application of this module, participants can evaluate various websites and share with the larger group. In addition, if this module is delivered to a team, this would be a good time to develop an engagement and information sharing process.  </a:t>
            </a:r>
            <a:br>
              <a:rPr lang="en-US">
                <a:latin typeface="Arial" charset="0"/>
              </a:rPr>
            </a:br>
            <a:r>
              <a:rPr lang="en-US">
                <a:latin typeface="Arial" charset="0"/>
              </a:rPr>
              <a:t> </a:t>
            </a:r>
          </a:p>
        </p:txBody>
      </p:sp>
      <p:sp>
        <p:nvSpPr>
          <p:cNvPr id="121860" name="Slide Number Placeholder 3"/>
          <p:cNvSpPr>
            <a:spLocks noGrp="1"/>
          </p:cNvSpPr>
          <p:nvPr>
            <p:ph type="sldNum" sz="quarter" idx="12"/>
          </p:nvPr>
        </p:nvSpPr>
        <p:spPr>
          <a:noFill/>
        </p:spPr>
        <p:txBody>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Welcome to you all and yes, we are indeed grateful for your time. We know how valuable your time is and we hope to make the most of it here by engaging you in a focused talk on C3</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 many of you know, the C3 Framework focuses on: (1) readiness for college, (2) preparation for career; and (3) an emphasis on civic life.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webinar isn’t an introduction. Introductory webinars are available on the NCSS website.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to briefly focus our discussion, I will remind you that the C3 Framework is based on the understanding that students need the intellectual power to recognize and address societal problems and work for the common good. We pursue these necessary skills by fostering and promoting our framework of inquiry.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It is this knowledge that guided the development of the Inquiry Arc (a set of interlocking, mutually-supportive ideas that frame the way students think about social studies content).</a:t>
            </a:r>
          </a:p>
          <a:p>
            <a:endParaRPr lang="en-US" dirty="0"/>
          </a:p>
        </p:txBody>
      </p:sp>
      <p:sp>
        <p:nvSpPr>
          <p:cNvPr id="4" name="Slide Number Placeholder 3"/>
          <p:cNvSpPr>
            <a:spLocks noGrp="1"/>
          </p:cNvSpPr>
          <p:nvPr>
            <p:ph type="sldNum" sz="quarter" idx="10"/>
          </p:nvPr>
        </p:nvSpPr>
        <p:spPr/>
        <p:txBody>
          <a:bodyPr/>
          <a:lstStyle/>
          <a:p>
            <a:fld id="{685058C5-5B20-8343-9750-F49443ACA941}" type="slidenum">
              <a:rPr lang="en-US" smtClean="0"/>
              <a:t>4</a:t>
            </a:fld>
            <a:endParaRPr lang="en-US"/>
          </a:p>
        </p:txBody>
      </p:sp>
    </p:spTree>
    <p:extLst>
      <p:ext uri="{BB962C8B-B14F-4D97-AF65-F5344CB8AC3E}">
        <p14:creationId xmlns:p14="http://schemas.microsoft.com/office/powerpoint/2010/main" val="2881461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5807C-A44E-4042-BAA5-F183ACAB7A81}" type="slidenum">
              <a:rPr lang="en-US" smtClean="0"/>
              <a:pPr/>
              <a:t>40</a:t>
            </a:fld>
            <a:endParaRPr lang="en-US"/>
          </a:p>
        </p:txBody>
      </p:sp>
    </p:spTree>
    <p:extLst>
      <p:ext uri="{BB962C8B-B14F-4D97-AF65-F5344CB8AC3E}">
        <p14:creationId xmlns:p14="http://schemas.microsoft.com/office/powerpoint/2010/main" val="2391445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a typeface="ＭＳ Ｐゴシック" charset="0"/>
              <a:cs typeface="ＭＳ Ｐゴシック"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sto MT" charset="0"/>
                <a:ea typeface="ＭＳ Ｐゴシック" charset="0"/>
                <a:cs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eaLnBrk="1" hangingPunct="1"/>
            <a:fld id="{74285BC9-9531-B244-9068-1AC0943CB041}" type="slidenum">
              <a:rPr lang="en-US" sz="1200">
                <a:latin typeface="Calibri" charset="0"/>
              </a:rPr>
              <a:pPr eaLnBrk="1" hangingPunct="1"/>
              <a:t>41</a:t>
            </a:fld>
            <a:endParaRPr lang="en-US" sz="1200">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a typeface="ＭＳ Ｐゴシック" charset="0"/>
              <a:cs typeface="ＭＳ Ｐゴシック"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sto MT" charset="0"/>
                <a:ea typeface="ＭＳ Ｐゴシック" charset="0"/>
                <a:cs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eaLnBrk="1" hangingPunct="1"/>
            <a:fld id="{F2C5E85B-10A9-3544-918E-3C693CAFEC89}" type="slidenum">
              <a:rPr lang="en-US" sz="1200">
                <a:latin typeface="Calibri" charset="0"/>
              </a:rPr>
              <a:pPr eaLnBrk="1" hangingPunct="1"/>
              <a:t>42</a:t>
            </a:fld>
            <a:endParaRPr lang="en-US" sz="1200">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058C5-5B20-8343-9750-F49443ACA941}" type="slidenum">
              <a:rPr lang="en-US" smtClean="0"/>
              <a:t>43</a:t>
            </a:fld>
            <a:endParaRPr lang="en-US"/>
          </a:p>
        </p:txBody>
      </p:sp>
    </p:spTree>
    <p:extLst>
      <p:ext uri="{BB962C8B-B14F-4D97-AF65-F5344CB8AC3E}">
        <p14:creationId xmlns:p14="http://schemas.microsoft.com/office/powerpoint/2010/main" val="113100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 name="Shape 93"/>
          <p:cNvSpPr txBox="1">
            <a:spLocks noGrp="1"/>
          </p:cNvSpPr>
          <p:nvPr>
            <p:ph type="body" idx="1"/>
          </p:nvPr>
        </p:nvSpPr>
        <p:spPr>
          <a:xfrm>
            <a:off x="686421" y="3502390"/>
            <a:ext cx="5485158" cy="6010876"/>
          </a:xfrm>
        </p:spPr>
        <p:txBody>
          <a:bodyPr vert="horz" wrap="square" numCol="1" compatLnSpc="1">
            <a:prstTxWarp prst="textNoShape">
              <a:avLst/>
            </a:prstTxWarp>
            <a:spAutoFit/>
          </a:bodyPr>
          <a:lstStyle>
            <a:lvl1pPr marL="174625" indent="-174625">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pPr>
            <a:r>
              <a:rPr lang="en-US" sz="1200" kern="1200" dirty="0" smtClean="0">
                <a:solidFill>
                  <a:schemeClr val="tx1"/>
                </a:solidFill>
                <a:effectLst/>
                <a:latin typeface="Arial" charset="0"/>
                <a:ea typeface="ＭＳ Ｐゴシック" charset="0"/>
                <a:cs typeface="+mn-cs"/>
              </a:rPr>
              <a:t>This webinar is targeted for administrators and is intended to engage each of you in a discussion on implementation of the C3 Framework in your districts</a:t>
            </a:r>
            <a:r>
              <a:rPr lang="en-US" sz="1200" kern="1200" baseline="0" dirty="0" smtClean="0">
                <a:solidFill>
                  <a:schemeClr val="tx1"/>
                </a:solidFill>
                <a:effectLst/>
                <a:latin typeface="Arial" charset="0"/>
                <a:ea typeface="ＭＳ Ｐゴシック" charset="0"/>
                <a:cs typeface="+mn-cs"/>
              </a:rPr>
              <a:t> </a:t>
            </a:r>
            <a:r>
              <a:rPr lang="en-US" sz="1200" kern="1200" dirty="0" smtClean="0">
                <a:solidFill>
                  <a:schemeClr val="tx1"/>
                </a:solidFill>
                <a:effectLst/>
                <a:latin typeface="Arial" charset="0"/>
                <a:ea typeface="ＭＳ Ｐゴシック" charset="0"/>
                <a:cs typeface="+mn-cs"/>
              </a:rPr>
              <a:t>and schools.</a:t>
            </a:r>
            <a:br>
              <a:rPr lang="en-US" sz="1200" kern="1200" dirty="0" smtClean="0">
                <a:solidFill>
                  <a:schemeClr val="tx1"/>
                </a:solidFill>
                <a:effectLst/>
                <a:latin typeface="Arial" charset="0"/>
                <a:ea typeface="ＭＳ Ｐゴシック" charset="0"/>
                <a:cs typeface="+mn-cs"/>
              </a:rPr>
            </a:br>
            <a:endParaRPr lang="en-US" dirty="0"/>
          </a:p>
        </p:txBody>
      </p:sp>
      <p:sp>
        <p:nvSpPr>
          <p:cNvPr id="76803" name="Shape 94"/>
          <p:cNvSpPr>
            <a:spLocks noGrp="1" noRot="1" noChangeAspect="1" noTextEdit="1"/>
          </p:cNvSpPr>
          <p:nvPr>
            <p:ph type="sldImg" idx="2"/>
          </p:nvPr>
        </p:nvSpPr>
        <p:spPr>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Shape 99"/>
          <p:cNvSpPr>
            <a:spLocks noGrp="1" noRot="1" noChangeAspect="1" noTextEdit="1"/>
          </p:cNvSpPr>
          <p:nvPr>
            <p:ph type="sldImg" idx="2"/>
          </p:nvPr>
        </p:nvSpPr>
        <p:spPr>
          <a:ln>
            <a:headEnd/>
            <a:tailEnd/>
          </a:ln>
        </p:spPr>
      </p:sp>
      <p:sp>
        <p:nvSpPr>
          <p:cNvPr id="77827" name="Shape 100"/>
          <p:cNvSpPr txBox="1">
            <a:spLocks noGrp="1"/>
          </p:cNvSpPr>
          <p:nvPr>
            <p:ph type="body" idx="1"/>
          </p:nvPr>
        </p:nvSpPr>
        <p:spPr bwMode="auto">
          <a:xfrm>
            <a:off x="686421" y="4344025"/>
            <a:ext cx="5485158" cy="50782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p>
            <a:pPr eaLnBrk="1" hangingPunct="1">
              <a:spcBef>
                <a:spcPct val="0"/>
              </a:spcBef>
            </a:pPr>
            <a:endParaRPr lang="en-US" sz="1800" dirty="0">
              <a:latin typeface="Arial" charset="0"/>
            </a:endParaRPr>
          </a:p>
          <a:p>
            <a:pPr lvl="0"/>
            <a:r>
              <a:rPr lang="en-US" sz="1800" dirty="0">
                <a:latin typeface="Arial" charset="0"/>
              </a:rPr>
              <a:t> </a:t>
            </a:r>
            <a:r>
              <a:rPr lang="en-US" sz="1200" kern="1200" dirty="0" smtClean="0">
                <a:solidFill>
                  <a:schemeClr val="tx1"/>
                </a:solidFill>
                <a:effectLst/>
                <a:latin typeface="+mn-lt"/>
                <a:ea typeface="+mn-ea"/>
                <a:cs typeface="+mn-cs"/>
              </a:rPr>
              <a:t>As instructional leaders, it is critical to know the major implications of the C3 Framework. Without an understanding of what the big picture looks like, every decision and action made to support the implementation will be a risk.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C3 is relatively new to many in the education community.  As a leader, this is an opportunity for you to not only model quality leadership, but quality learning as well. That process of learning will continue over the next several years. Your learning and leading in this work will likely impact your work over the next 5+ years.  It is imperative that as leaders you take the time now to engage with and learn the standards - beginning with the shifts.  </a:t>
            </a:r>
            <a:br>
              <a:rPr lang="en-US" sz="1200" kern="1200" dirty="0" smtClean="0">
                <a:solidFill>
                  <a:schemeClr val="tx1"/>
                </a:solidFill>
                <a:effectLst/>
                <a:latin typeface="+mn-lt"/>
                <a:ea typeface="+mn-ea"/>
                <a:cs typeface="+mn-cs"/>
              </a:rPr>
            </a:br>
            <a:endParaRPr lang="en-US" sz="1800" dirty="0">
              <a:latin typeface="Arial" charset="0"/>
            </a:endParaRPr>
          </a:p>
        </p:txBody>
      </p:sp>
      <p:sp>
        <p:nvSpPr>
          <p:cNvPr id="77828" name="Shape 101"/>
          <p:cNvSpPr>
            <a:spLocks noGrp="1"/>
          </p:cNvSpPr>
          <p:nvPr>
            <p:ph type="sldNum" sz="quarter" idx="12"/>
          </p:nvPr>
        </p:nvSpPr>
        <p:spPr>
          <a:xfrm>
            <a:off x="3884027" y="8867619"/>
            <a:ext cx="2972421" cy="274820"/>
          </a:xfrm>
          <a:noFill/>
        </p:spPr>
        <p:txBody>
          <a:bodyPr tIns="45697" bIns="45697">
            <a:spAutoFit/>
          </a:bodyP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467577" indent="-224325" eaLnBrk="0" fontAlgn="base" hangingPunct="0">
              <a:spcBef>
                <a:spcPct val="30000"/>
              </a:spcBef>
              <a:spcAft>
                <a:spcPct val="0"/>
              </a:spcAft>
              <a:defRPr sz="1200">
                <a:solidFill>
                  <a:schemeClr val="tx1"/>
                </a:solidFill>
                <a:latin typeface="Arial" charset="0"/>
                <a:ea typeface="ＭＳ Ｐゴシック" charset="0"/>
              </a:defRPr>
            </a:lvl6pPr>
            <a:lvl7pPr marL="2916227" indent="-224325" eaLnBrk="0" fontAlgn="base" hangingPunct="0">
              <a:spcBef>
                <a:spcPct val="30000"/>
              </a:spcBef>
              <a:spcAft>
                <a:spcPct val="0"/>
              </a:spcAft>
              <a:defRPr sz="1200">
                <a:solidFill>
                  <a:schemeClr val="tx1"/>
                </a:solidFill>
                <a:latin typeface="Arial" charset="0"/>
                <a:ea typeface="ＭＳ Ｐゴシック" charset="0"/>
              </a:defRPr>
            </a:lvl7pPr>
            <a:lvl8pPr marL="3364878" indent="-224325" eaLnBrk="0" fontAlgn="base" hangingPunct="0">
              <a:spcBef>
                <a:spcPct val="30000"/>
              </a:spcBef>
              <a:spcAft>
                <a:spcPct val="0"/>
              </a:spcAft>
              <a:defRPr sz="1200">
                <a:solidFill>
                  <a:schemeClr val="tx1"/>
                </a:solidFill>
                <a:latin typeface="Arial" charset="0"/>
                <a:ea typeface="ＭＳ Ｐゴシック" charset="0"/>
              </a:defRPr>
            </a:lvl8pPr>
            <a:lvl9pPr marL="3813528" indent="-224325" eaLnBrk="0" fontAlgn="base" hangingPunct="0">
              <a:spcBef>
                <a:spcPct val="30000"/>
              </a:spcBef>
              <a:spcAft>
                <a:spcPct val="0"/>
              </a:spcAft>
              <a:defRPr sz="1200">
                <a:solidFill>
                  <a:schemeClr val="tx1"/>
                </a:solidFill>
                <a:latin typeface="Arial" charset="0"/>
                <a:ea typeface="ＭＳ Ｐゴシック" charset="0"/>
              </a:defRPr>
            </a:lvl9pPr>
          </a:lstStyle>
          <a:p>
            <a:pPr>
              <a:buSzPct val="25000"/>
            </a:pPr>
            <a:r>
              <a:rPr lang="en-US">
                <a:solidFill>
                  <a:srgbClr val="000000"/>
                </a:solidFill>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As you can see, the development of the C3 Framework was a state-led effort,</a:t>
            </a:r>
            <a:r>
              <a:rPr lang="en-US" sz="1200" kern="1200" baseline="0" dirty="0" smtClean="0">
                <a:solidFill>
                  <a:schemeClr val="tx1"/>
                </a:solidFill>
                <a:effectLst/>
                <a:latin typeface="+mn-lt"/>
                <a:ea typeface="+mn-ea"/>
                <a:cs typeface="+mn-cs"/>
              </a:rPr>
              <a:t> with an inclusive collaborative team – which included a l</a:t>
            </a:r>
            <a:r>
              <a:rPr lang="en-US" sz="1200" kern="1200" dirty="0" smtClean="0">
                <a:solidFill>
                  <a:schemeClr val="tx1"/>
                </a:solidFill>
                <a:effectLst/>
                <a:latin typeface="+mn-lt"/>
                <a:ea typeface="+mn-ea"/>
                <a:cs typeface="+mn-cs"/>
              </a:rPr>
              <a:t>arge number of active teachers.</a:t>
            </a:r>
            <a:r>
              <a:rPr lang="en-US" dirty="0" smtClean="0">
                <a:effectLst/>
              </a:rPr>
              <a:t> </a:t>
            </a:r>
            <a:endParaRPr lang="en-US" b="1" dirty="0">
              <a:ea typeface="ＭＳ Ｐゴシック" charset="-128"/>
              <a:cs typeface="ＭＳ Ｐゴシック" charset="-128"/>
            </a:endParaRPr>
          </a:p>
        </p:txBody>
      </p:sp>
      <p:sp>
        <p:nvSpPr>
          <p:cNvPr id="20483" name="Slide Number Placeholder 3"/>
          <p:cNvSpPr>
            <a:spLocks noGrp="1"/>
          </p:cNvSpPr>
          <p:nvPr>
            <p:ph type="sldNum" sz="quarter" idx="5"/>
          </p:nvPr>
        </p:nvSpPr>
        <p:spPr bwMode="auto">
          <a:noFill/>
          <a:ln>
            <a:miter lim="800000"/>
            <a:headEnd/>
            <a:tailEnd/>
          </a:ln>
        </p:spPr>
        <p:txBody>
          <a:bodyPr/>
          <a:lstStyle/>
          <a:p>
            <a:fld id="{B4BCB267-6238-6D41-9878-02F05BC3F1BC}" type="slidenum">
              <a:rPr lang="en-US">
                <a:latin typeface="Arial" charset="0"/>
              </a:rPr>
              <a:pPr/>
              <a:t>7</a:t>
            </a:fld>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looking at our list of agencies and organizations that support or endorse the C3, we are proud to call your attention to the fact that this is a huge, cross-disciplinary effort.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garnered support from the most reputable organizations in social studies education: history, geography, economics, civics.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DD5807C-A44E-4042-BAA5-F183ACAB7A81}" type="slidenum">
              <a:rPr lang="en-US" smtClean="0"/>
              <a:pPr/>
              <a:t>8</a:t>
            </a:fld>
            <a:endParaRPr lang="en-US"/>
          </a:p>
        </p:txBody>
      </p:sp>
    </p:spTree>
    <p:extLst>
      <p:ext uri="{BB962C8B-B14F-4D97-AF65-F5344CB8AC3E}">
        <p14:creationId xmlns:p14="http://schemas.microsoft.com/office/powerpoint/2010/main" val="239144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The audience for the C3 is the states as well as the local school districts schools and teachers.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audience for this particular webinar is administrators who seek to update their approach to social studies standards.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framework is intended specifically as a means by which local efforts may be taken to align social studies teaching to these cutting-edge approaches.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some states may not be scheduled to revisit their standards for several years to come. In the meantime, the C3 provides a way for local districts to reframe what they have been doing to present social studies content.</a:t>
            </a:r>
            <a:r>
              <a:rPr lang="en-US" dirty="0" smtClean="0">
                <a:effectLst/>
              </a:rPr>
              <a:t> </a:t>
            </a:r>
            <a:endParaRPr lang="en-US" b="1" dirty="0">
              <a:ea typeface="ＭＳ Ｐゴシック" charset="-128"/>
              <a:cs typeface="ＭＳ Ｐゴシック" charset="-128"/>
            </a:endParaRPr>
          </a:p>
        </p:txBody>
      </p:sp>
      <p:sp>
        <p:nvSpPr>
          <p:cNvPr id="20483" name="Slide Number Placeholder 3"/>
          <p:cNvSpPr>
            <a:spLocks noGrp="1"/>
          </p:cNvSpPr>
          <p:nvPr>
            <p:ph type="sldNum" sz="quarter" idx="5"/>
          </p:nvPr>
        </p:nvSpPr>
        <p:spPr bwMode="auto">
          <a:noFill/>
          <a:ln>
            <a:miter lim="800000"/>
            <a:headEnd/>
            <a:tailEnd/>
          </a:ln>
        </p:spPr>
        <p:txBody>
          <a:bodyPr/>
          <a:lstStyle/>
          <a:p>
            <a:fld id="{283F94AB-68AE-9440-B95C-ECC2F5982139}" type="slidenum">
              <a:rPr lang="en-US">
                <a:latin typeface="Arial" charset="0"/>
              </a:rPr>
              <a:pPr/>
              <a:t>9</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descr="green_swirl_144Brea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2590800" y="2130425"/>
            <a:ext cx="5867400" cy="1470025"/>
          </a:xfrm>
        </p:spPr>
        <p:txBody>
          <a:bodyPr/>
          <a:lstStyle>
            <a:lvl1pPr algn="l">
              <a:defRPr>
                <a:solidFill>
                  <a:schemeClr val="bg1"/>
                </a:solidFill>
                <a:effectLst>
                  <a:outerShdw blurRad="50800" dist="38100" dir="2700000">
                    <a:srgbClr val="000000">
                      <a:alpha val="6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391942"/>
            <a:ext cx="5181599" cy="124685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2B1DA6-9A2F-6C4D-96A5-C4E7CD4EF74A}"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green_swirl_144_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descr="green_swirl_144_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B1DA6-9A2F-6C4D-96A5-C4E7CD4EF74A}" type="datetimeFigureOut">
              <a:rPr lang="en-US" smtClean="0"/>
              <a:t>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green_swirl_144_2UL.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52B1DA6-9A2F-6C4D-96A5-C4E7CD4EF74A}" type="datetimeFigureOut">
              <a:rPr lang="en-US" smtClean="0"/>
              <a:t>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8" name="Picture 7" descr="green_swirl_144_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8" name="Picture 7" descr="green_swirl_144_2UL.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solidFill>
            <a:schemeClr val="bg1"/>
          </a:solidFill>
          <a:effectLst>
            <a:outerShdw blurRad="50800" dist="38100" dir="2700000">
              <a:srgbClr val="000000">
                <a:alpha val="43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green_swirl_144_4.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1DA6-9A2F-6C4D-96A5-C4E7CD4EF74A}"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D883B-7761-3C49-A920-971184927674}" type="datetimeFigureOut">
              <a:rPr lang="en-US" smtClean="0"/>
              <a:pPr/>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D883B-7761-3C49-A920-971184927674}" type="datetimeFigureOut">
              <a:rPr lang="en-US" smtClean="0"/>
              <a:pPr/>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D883B-7761-3C49-A920-971184927674}" type="datetimeFigureOut">
              <a:rPr lang="en-US" smtClean="0"/>
              <a:pPr/>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D883B-7761-3C49-A920-971184927674}" type="datetimeFigureOut">
              <a:rPr lang="en-US" smtClean="0"/>
              <a:pPr/>
              <a:t>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green_swirl_Lr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1DA6-9A2F-6C4D-96A5-C4E7CD4EF74A}"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7C45F-4319-C34C-9114-6AA6674027EC}" type="datetimeFigureOut">
              <a:rPr lang="en-US" smtClean="0"/>
              <a:pPr/>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C748-7CC4-F24D-8789-6C104D2A25D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7C45F-4319-C34C-9114-6AA6674027EC}" type="datetimeFigureOut">
              <a:rPr lang="en-US" smtClean="0"/>
              <a:pPr/>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BC748-7CC4-F24D-8789-6C104D2A25D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D883B-7761-3C49-A920-971184927674}" type="datetimeFigureOut">
              <a:rPr lang="en-US" smtClean="0"/>
              <a:pPr/>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D883B-7761-3C49-A920-971184927674}" type="datetimeFigureOut">
              <a:rPr lang="en-US" smtClean="0"/>
              <a:pPr/>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0C4D-40C2-6246-850D-A290A65AEA4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2B1DA6-9A2F-6C4D-96A5-C4E7CD4EF74A}"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1DA6-9A2F-6C4D-96A5-C4E7CD4EF74A}"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B1DA6-9A2F-6C4D-96A5-C4E7CD4EF74A}"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2B1DA6-9A2F-6C4D-96A5-C4E7CD4EF74A}" type="datetimeFigureOut">
              <a:rPr lang="en-US" smtClean="0"/>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2B1DA6-9A2F-6C4D-96A5-C4E7CD4EF74A}" type="datetimeFigureOut">
              <a:rPr lang="en-US" smtClean="0"/>
              <a:t>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9D5AB-A40B-0A4B-AA74-FB6B720D58A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B1DA6-9A2F-6C4D-96A5-C4E7CD4EF74A}" type="datetimeFigureOut">
              <a:rPr lang="en-US" smtClean="0"/>
              <a:t>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green_swirl_R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B1DA6-9A2F-6C4D-96A5-C4E7CD4EF74A}" type="datetimeFigureOut">
              <a:rPr lang="en-US" smtClean="0"/>
              <a:t>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B1DA6-9A2F-6C4D-96A5-C4E7CD4EF74A}" type="datetimeFigureOut">
              <a:rPr lang="en-US" smtClean="0"/>
              <a:t>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1DA6-9A2F-6C4D-96A5-C4E7CD4EF74A}"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2B1DA6-9A2F-6C4D-96A5-C4E7CD4EF74A}"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r" eaLnBrk="1" hangingPunct="1"/>
            <a:fld id="{137154D7-8023-5B47-94B8-4F71AB959C8A}" type="slidenum">
              <a:rPr lang="en-US">
                <a:solidFill>
                  <a:schemeClr val="bg1"/>
                </a:solidFill>
                <a:latin typeface="Calibri" charset="0"/>
              </a:rPr>
              <a:pPr algn="r" eaLnBrk="1" hangingPunct="1"/>
              <a:t>‹#›</a:t>
            </a:fld>
            <a:endParaRPr lang="en-US">
              <a:solidFill>
                <a:schemeClr val="bg1"/>
              </a:solidFill>
              <a:latin typeface="Calibri" charset="0"/>
            </a:endParaRPr>
          </a:p>
        </p:txBody>
      </p:sp>
      <p:grpSp>
        <p:nvGrpSpPr>
          <p:cNvPr id="4" name="Group 6"/>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sp>
        <p:nvSpPr>
          <p:cNvPr id="7" name="TextBox 6"/>
          <p:cNvSpPr txBox="1"/>
          <p:nvPr userDrawn="1"/>
        </p:nvSpPr>
        <p:spPr>
          <a:xfrm>
            <a:off x="1127125"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722313" y="3352800"/>
            <a:ext cx="6440487" cy="1362075"/>
          </a:xfrm>
        </p:spPr>
        <p:txBody>
          <a:bodyPr anchor="t"/>
          <a:lstStyle>
            <a:lvl1pPr algn="l">
              <a:defRPr sz="4000" b="1" cap="all">
                <a:solidFill>
                  <a:schemeClr val="tx2">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6030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r" eaLnBrk="1" hangingPunct="1"/>
            <a:fld id="{90E20648-2B2C-4547-89FC-327C8FFAC726}" type="slidenum">
              <a:rPr lang="en-US">
                <a:solidFill>
                  <a:srgbClr val="FFFFFF"/>
                </a:solidFill>
                <a:latin typeface="Calibri" charset="0"/>
              </a:rPr>
              <a:pPr algn="r" eaLnBrk="1" hangingPunct="1"/>
              <a:t>‹#›</a:t>
            </a:fld>
            <a:endParaRPr lang="en-US">
              <a:solidFill>
                <a:srgbClr val="FFFFFF"/>
              </a:solidFill>
              <a:latin typeface="Calibri" charset="0"/>
            </a:endParaRPr>
          </a:p>
        </p:txBody>
      </p:sp>
      <p:grpSp>
        <p:nvGrpSpPr>
          <p:cNvPr id="4" name="Group 6"/>
          <p:cNvGrpSpPr>
            <a:grpSpLocks/>
          </p:cNvGrpSpPr>
          <p:nvPr userDrawn="1"/>
        </p:nvGrpSpPr>
        <p:grpSpPr bwMode="auto">
          <a:xfrm>
            <a:off x="771525" y="6550025"/>
            <a:ext cx="8372475" cy="320675"/>
            <a:chOff x="770964" y="6550228"/>
            <a:chExt cx="8373036" cy="320043"/>
          </a:xfrm>
        </p:grpSpPr>
        <p:sp>
          <p:nvSpPr>
            <p:cNvPr id="5" name="Rectangle 4"/>
            <p:cNvSpPr/>
            <p:nvPr userDrawn="1"/>
          </p:nvSpPr>
          <p:spPr>
            <a:xfrm>
              <a:off x="1098011" y="6550228"/>
              <a:ext cx="8045989" cy="32004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Right Triangle 5"/>
            <p:cNvSpPr/>
            <p:nvPr userDrawn="1"/>
          </p:nvSpPr>
          <p:spPr>
            <a:xfrm rot="16200000">
              <a:off x="771291" y="6549901"/>
              <a:ext cx="320043"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sp>
        <p:nvSpPr>
          <p:cNvPr id="7" name="TextBox 6"/>
          <p:cNvSpPr txBox="1"/>
          <p:nvPr userDrawn="1"/>
        </p:nvSpPr>
        <p:spPr>
          <a:xfrm>
            <a:off x="1127125"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722313" y="3352800"/>
            <a:ext cx="6440487" cy="1362075"/>
          </a:xfrm>
        </p:spPr>
        <p:txBody>
          <a:bodyPr anchor="t"/>
          <a:lstStyle>
            <a:lvl1pPr algn="l">
              <a:defRPr sz="4000" b="1" cap="all">
                <a:solidFill>
                  <a:schemeClr val="tx2">
                    <a:lumMod val="75000"/>
                  </a:schemeClr>
                </a:solidFill>
              </a:defRPr>
            </a:lvl1pPr>
          </a:lstStyle>
          <a:p>
            <a:r>
              <a:rPr lang="en-US" dirty="0" smtClean="0"/>
              <a:t>Click to edit Master title style</a:t>
            </a:r>
            <a:endParaRPr lang="en-US" dirty="0"/>
          </a:p>
        </p:txBody>
      </p:sp>
      <p:sp>
        <p:nvSpPr>
          <p:cNvPr id="8" name="Slide Number Placeholder 5"/>
          <p:cNvSpPr>
            <a:spLocks noGrp="1"/>
          </p:cNvSpPr>
          <p:nvPr>
            <p:ph type="sldNum" sz="quarter" idx="10"/>
          </p:nvPr>
        </p:nvSpPr>
        <p:spPr>
          <a:xfrm>
            <a:off x="6929438" y="6550025"/>
            <a:ext cx="2133600" cy="320675"/>
          </a:xfrm>
        </p:spPr>
        <p:txBody>
          <a:bodyPr/>
          <a:lstStyle>
            <a:lvl1pPr>
              <a:defRPr>
                <a:latin typeface="Arial" charset="0"/>
              </a:defRPr>
            </a:lvl1pPr>
          </a:lstStyle>
          <a:p>
            <a:fld id="{EF903E75-3375-D347-A18A-E908714F59E8}" type="slidenum">
              <a:rPr lang="en-US"/>
              <a:pPr/>
              <a:t>‹#›</a:t>
            </a:fld>
            <a:endParaRPr lang="en-US"/>
          </a:p>
        </p:txBody>
      </p:sp>
    </p:spTree>
    <p:extLst>
      <p:ext uri="{BB962C8B-B14F-4D97-AF65-F5344CB8AC3E}">
        <p14:creationId xmlns:p14="http://schemas.microsoft.com/office/powerpoint/2010/main" val="2414599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r" eaLnBrk="1" hangingPunct="1"/>
            <a:fld id="{90E20648-2B2C-4547-89FC-327C8FFAC726}" type="slidenum">
              <a:rPr lang="en-US">
                <a:solidFill>
                  <a:srgbClr val="FFFFFF"/>
                </a:solidFill>
                <a:latin typeface="Calibri" charset="0"/>
              </a:rPr>
              <a:pPr algn="r" eaLnBrk="1" hangingPunct="1"/>
              <a:t>‹#›</a:t>
            </a:fld>
            <a:endParaRPr lang="en-US">
              <a:solidFill>
                <a:srgbClr val="FFFFFF"/>
              </a:solidFill>
              <a:latin typeface="Calibri" charset="0"/>
            </a:endParaRPr>
          </a:p>
        </p:txBody>
      </p:sp>
      <p:grpSp>
        <p:nvGrpSpPr>
          <p:cNvPr id="4" name="Group 6"/>
          <p:cNvGrpSpPr>
            <a:grpSpLocks/>
          </p:cNvGrpSpPr>
          <p:nvPr userDrawn="1"/>
        </p:nvGrpSpPr>
        <p:grpSpPr bwMode="auto">
          <a:xfrm>
            <a:off x="771525" y="6550025"/>
            <a:ext cx="8372475" cy="320675"/>
            <a:chOff x="770964" y="6550228"/>
            <a:chExt cx="8373036" cy="320043"/>
          </a:xfrm>
        </p:grpSpPr>
        <p:sp>
          <p:nvSpPr>
            <p:cNvPr id="5" name="Rectangle 4"/>
            <p:cNvSpPr/>
            <p:nvPr userDrawn="1"/>
          </p:nvSpPr>
          <p:spPr>
            <a:xfrm>
              <a:off x="1098011" y="6550228"/>
              <a:ext cx="8045989" cy="32004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Right Triangle 5"/>
            <p:cNvSpPr/>
            <p:nvPr userDrawn="1"/>
          </p:nvSpPr>
          <p:spPr>
            <a:xfrm rot="16200000">
              <a:off x="771291" y="6549901"/>
              <a:ext cx="320043"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sp>
        <p:nvSpPr>
          <p:cNvPr id="7" name="TextBox 6"/>
          <p:cNvSpPr txBox="1"/>
          <p:nvPr userDrawn="1"/>
        </p:nvSpPr>
        <p:spPr>
          <a:xfrm>
            <a:off x="1127125"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722313" y="3352800"/>
            <a:ext cx="6440487" cy="1362075"/>
          </a:xfrm>
        </p:spPr>
        <p:txBody>
          <a:bodyPr anchor="t"/>
          <a:lstStyle>
            <a:lvl1pPr algn="l">
              <a:defRPr sz="4000" b="1" cap="all">
                <a:solidFill>
                  <a:schemeClr val="tx2">
                    <a:lumMod val="75000"/>
                  </a:schemeClr>
                </a:solidFill>
              </a:defRPr>
            </a:lvl1pPr>
          </a:lstStyle>
          <a:p>
            <a:r>
              <a:rPr lang="en-US" dirty="0" smtClean="0"/>
              <a:t>Click to edit Master title style</a:t>
            </a:r>
            <a:endParaRPr lang="en-US" dirty="0"/>
          </a:p>
        </p:txBody>
      </p:sp>
      <p:sp>
        <p:nvSpPr>
          <p:cNvPr id="8" name="Slide Number Placeholder 5"/>
          <p:cNvSpPr>
            <a:spLocks noGrp="1"/>
          </p:cNvSpPr>
          <p:nvPr>
            <p:ph type="sldNum" sz="quarter" idx="10"/>
          </p:nvPr>
        </p:nvSpPr>
        <p:spPr>
          <a:xfrm>
            <a:off x="6929438" y="6550025"/>
            <a:ext cx="2133600" cy="320675"/>
          </a:xfrm>
        </p:spPr>
        <p:txBody>
          <a:bodyPr/>
          <a:lstStyle>
            <a:lvl1pPr>
              <a:defRPr>
                <a:latin typeface="Arial" charset="0"/>
              </a:defRPr>
            </a:lvl1pPr>
          </a:lstStyle>
          <a:p>
            <a:fld id="{EF903E75-3375-D347-A18A-E908714F59E8}" type="slidenum">
              <a:rPr lang="en-US"/>
              <a:pPr/>
              <a:t>‹#›</a:t>
            </a:fld>
            <a:endParaRPr lang="en-US"/>
          </a:p>
        </p:txBody>
      </p:sp>
    </p:spTree>
    <p:extLst>
      <p:ext uri="{BB962C8B-B14F-4D97-AF65-F5344CB8AC3E}">
        <p14:creationId xmlns:p14="http://schemas.microsoft.com/office/powerpoint/2010/main" val="139340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green_swirl_144Brea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52B1DA6-9A2F-6C4D-96A5-C4E7CD4EF74A}" type="datetimeFigureOut">
              <a:rPr lang="en-US" smtClean="0"/>
              <a:t>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green_swirl_144_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solidFill>
            <a:schemeClr val="bg1"/>
          </a:solidFill>
          <a:effectLst>
            <a:outerShdw blurRad="63500" dist="63500" dir="2700000">
              <a:srgbClr val="000000">
                <a:alpha val="43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1DA6-9A2F-6C4D-96A5-C4E7CD4EF74A}" type="datetimeFigureOut">
              <a:rPr lang="en-US" smtClean="0"/>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green_swirl_144_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B1DA6-9A2F-6C4D-96A5-C4E7CD4EF74A}" type="datetimeFigureOut">
              <a:rPr lang="en-US" smtClean="0"/>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green_swirl_144_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B1DA6-9A2F-6C4D-96A5-C4E7CD4EF74A}" type="datetimeFigureOut">
              <a:rPr lang="en-US" smtClean="0"/>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green_swirl_144_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B1DA6-9A2F-6C4D-96A5-C4E7CD4EF74A}" type="datetimeFigureOut">
              <a:rPr lang="en-US" smtClean="0"/>
              <a:t>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descr="green_swirl_144_4.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52B1DA6-9A2F-6C4D-96A5-C4E7CD4EF74A}" type="datetimeFigureOut">
              <a:rPr lang="en-US" smtClean="0"/>
              <a:t>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9D5AB-A40B-0A4B-AA74-FB6B720D58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B1DA6-9A2F-6C4D-96A5-C4E7CD4EF74A}" type="datetimeFigureOut">
              <a:rPr lang="en-US" smtClean="0"/>
              <a:t>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9D5AB-A40B-0A4B-AA74-FB6B720D58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D883B-7761-3C49-A920-971184927674}" type="datetimeFigureOut">
              <a:rPr lang="en-US" smtClean="0"/>
              <a:pPr/>
              <a:t>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70C4D-40C2-6246-850D-A290A65AEA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52B1DA6-9A2F-6C4D-96A5-C4E7CD4EF74A}" type="datetimeFigureOut">
              <a:rPr lang="en-US" smtClean="0"/>
              <a:t>9/20/15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3E9D5AB-A40B-0A4B-AA74-FB6B720D58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6.png"/><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7.png"/><Relationship Id="rId1" Type="http://schemas.openxmlformats.org/officeDocument/2006/relationships/slideLayout" Target="../slideLayouts/slideLayout3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8.png"/><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9.png"/><Relationship Id="rId1" Type="http://schemas.openxmlformats.org/officeDocument/2006/relationships/slideLayout" Target="../slideLayouts/slideLayout3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8.png"/><Relationship Id="rId1" Type="http://schemas.openxmlformats.org/officeDocument/2006/relationships/slideLayout" Target="../slideLayouts/slideLayout3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8.png"/><Relationship Id="rId1" Type="http://schemas.openxmlformats.org/officeDocument/2006/relationships/slideLayout" Target="../slideLayouts/slideLayout3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2.png"/><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3.png"/><Relationship Id="rId1" Type="http://schemas.openxmlformats.org/officeDocument/2006/relationships/slideLayout" Target="../slideLayouts/slideLayout2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2.jpeg"/><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4.png"/><Relationship Id="rId1" Type="http://schemas.openxmlformats.org/officeDocument/2006/relationships/slideLayout" Target="../slideLayouts/slideLayout2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6.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www.socialstudies.org/system/files/c3/C3-Framework-for-Social-Studies.pdf" TargetMode="External"/><Relationship Id="rId4" Type="http://schemas.openxmlformats.org/officeDocument/2006/relationships/image" Target="../media/image8.png"/><Relationship Id="rId5" Type="http://schemas.openxmlformats.org/officeDocument/2006/relationships/image" Target="../media/image13.png"/><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5.png"/><Relationship Id="rId1" Type="http://schemas.openxmlformats.org/officeDocument/2006/relationships/slideLayout" Target="../slideLayouts/slideLayout2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8.png"/><Relationship Id="rId5" Type="http://schemas.openxmlformats.org/officeDocument/2006/relationships/image" Target="../media/image27.png"/><Relationship Id="rId1" Type="http://schemas.openxmlformats.org/officeDocument/2006/relationships/slideLayout" Target="../slideLayouts/slideLayout3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4.png"/><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5.png"/><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527" y="1463964"/>
            <a:ext cx="7848600" cy="1927225"/>
          </a:xfrm>
        </p:spPr>
        <p:txBody>
          <a:bodyPr/>
          <a:lstStyle/>
          <a:p>
            <a:r>
              <a:rPr lang="en-US" sz="3200" dirty="0"/>
              <a:t>Lead the Way! </a:t>
            </a:r>
            <a:r>
              <a:rPr lang="en-US" sz="3200" dirty="0" smtClean="0"/>
              <a:t/>
            </a:r>
            <a:br>
              <a:rPr lang="en-US" sz="3200" dirty="0" smtClean="0"/>
            </a:br>
            <a:r>
              <a:rPr lang="en-US" sz="3200" dirty="0" smtClean="0"/>
              <a:t>Tips </a:t>
            </a:r>
            <a:r>
              <a:rPr lang="en-US" sz="3200" dirty="0"/>
              <a:t>and Tools to Introduce, Plan, and Implement the C3 Framework at your School Site/District</a:t>
            </a:r>
          </a:p>
        </p:txBody>
      </p:sp>
      <p:sp>
        <p:nvSpPr>
          <p:cNvPr id="3" name="Subtitle 2"/>
          <p:cNvSpPr>
            <a:spLocks noGrp="1"/>
          </p:cNvSpPr>
          <p:nvPr>
            <p:ph type="subTitle" idx="1"/>
          </p:nvPr>
        </p:nvSpPr>
        <p:spPr>
          <a:xfrm>
            <a:off x="685800" y="3759200"/>
            <a:ext cx="5943093" cy="2458225"/>
          </a:xfrm>
        </p:spPr>
        <p:txBody>
          <a:bodyPr>
            <a:normAutofit fontScale="92500" lnSpcReduction="20000"/>
          </a:bodyPr>
          <a:lstStyle/>
          <a:p>
            <a:r>
              <a:rPr lang="en-US" sz="2000" dirty="0"/>
              <a:t>Developed by</a:t>
            </a:r>
          </a:p>
          <a:p>
            <a:r>
              <a:rPr lang="en-US" sz="2000" b="1" dirty="0"/>
              <a:t>Michelle M. </a:t>
            </a:r>
            <a:r>
              <a:rPr lang="en-US" sz="2000" b="1" dirty="0" err="1"/>
              <a:t>Herczog</a:t>
            </a:r>
            <a:r>
              <a:rPr lang="en-US" sz="2000" b="1" dirty="0"/>
              <a:t>, </a:t>
            </a:r>
            <a:r>
              <a:rPr lang="en-US" sz="2000" b="1" dirty="0" err="1"/>
              <a:t>Ed.D</a:t>
            </a:r>
            <a:r>
              <a:rPr lang="en-US" sz="2000" dirty="0"/>
              <a:t>.</a:t>
            </a:r>
          </a:p>
          <a:p>
            <a:r>
              <a:rPr lang="en-US" sz="1900" dirty="0"/>
              <a:t>2014-2015 President</a:t>
            </a:r>
          </a:p>
          <a:p>
            <a:r>
              <a:rPr lang="en-US" sz="1900" dirty="0"/>
              <a:t>National Council for the Social Studies</a:t>
            </a:r>
          </a:p>
          <a:p>
            <a:endParaRPr lang="en-US" sz="2000" dirty="0"/>
          </a:p>
          <a:p>
            <a:r>
              <a:rPr lang="en-US" sz="2000" b="1" dirty="0"/>
              <a:t>Michael </a:t>
            </a:r>
            <a:r>
              <a:rPr lang="en-US" sz="2000" b="1" dirty="0" err="1"/>
              <a:t>Lovorn</a:t>
            </a:r>
            <a:r>
              <a:rPr lang="en-US" sz="2000" b="1" dirty="0"/>
              <a:t>, Ph.D.</a:t>
            </a:r>
          </a:p>
          <a:p>
            <a:r>
              <a:rPr lang="en-US" sz="2000" dirty="0"/>
              <a:t>2014-2015 President</a:t>
            </a:r>
          </a:p>
          <a:p>
            <a:r>
              <a:rPr lang="en-US" sz="2000" dirty="0"/>
              <a:t>National Social Studies Supervisors Association</a:t>
            </a:r>
          </a:p>
        </p:txBody>
      </p:sp>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29"/>
            <a:ext cx="9144000" cy="575844"/>
          </a:xfrm>
          <a:prstGeom prst="rect">
            <a:avLst/>
          </a:prstGeom>
        </p:spPr>
      </p:pic>
      <p:sp>
        <p:nvSpPr>
          <p:cNvPr id="8" name="TextBox 7"/>
          <p:cNvSpPr txBox="1"/>
          <p:nvPr/>
        </p:nvSpPr>
        <p:spPr>
          <a:xfrm>
            <a:off x="432320" y="666547"/>
            <a:ext cx="8521433" cy="738664"/>
          </a:xfrm>
          <a:prstGeom prst="rect">
            <a:avLst/>
          </a:prstGeom>
          <a:noFill/>
        </p:spPr>
        <p:txBody>
          <a:bodyPr wrap="square" rtlCol="0">
            <a:spAutoFit/>
          </a:bodyPr>
          <a:lstStyle/>
          <a:p>
            <a:r>
              <a:rPr lang="en-US" sz="2400" b="1" dirty="0" smtClean="0">
                <a:solidFill>
                  <a:schemeClr val="tx2">
                    <a:lumMod val="75000"/>
                  </a:schemeClr>
                </a:solidFill>
              </a:rPr>
              <a:t>Literacy Leaders Collaborative C3 Framework Initiative</a:t>
            </a:r>
          </a:p>
          <a:p>
            <a:r>
              <a:rPr lang="en-US" b="1" dirty="0">
                <a:solidFill>
                  <a:schemeClr val="tx2">
                    <a:lumMod val="75000"/>
                  </a:schemeClr>
                </a:solidFill>
              </a:rPr>
              <a:t>i</a:t>
            </a:r>
            <a:r>
              <a:rPr lang="en-US" b="1" dirty="0" smtClean="0">
                <a:solidFill>
                  <a:schemeClr val="tx2">
                    <a:lumMod val="75000"/>
                  </a:schemeClr>
                </a:solidFill>
              </a:rPr>
              <a:t>n collaboration with the National Center for Literacy Education</a:t>
            </a:r>
            <a:endParaRPr lang="en-US" b="1" dirty="0">
              <a:solidFill>
                <a:schemeClr val="tx2">
                  <a:lumMod val="75000"/>
                </a:schemeClr>
              </a:solidFill>
            </a:endParaRPr>
          </a:p>
        </p:txBody>
      </p:sp>
      <p:sp>
        <p:nvSpPr>
          <p:cNvPr id="10" name="TextBox 9"/>
          <p:cNvSpPr txBox="1"/>
          <p:nvPr/>
        </p:nvSpPr>
        <p:spPr>
          <a:xfrm>
            <a:off x="685800" y="6217426"/>
            <a:ext cx="5589856" cy="369332"/>
          </a:xfrm>
          <a:prstGeom prst="rect">
            <a:avLst/>
          </a:prstGeom>
          <a:noFill/>
        </p:spPr>
        <p:txBody>
          <a:bodyPr wrap="square" rtlCol="0">
            <a:spAutoFit/>
          </a:bodyPr>
          <a:lstStyle/>
          <a:p>
            <a:r>
              <a:rPr lang="en-US" b="1" dirty="0" smtClean="0"/>
              <a:t>Funded by the Bill and Melinda Gates Foundation</a:t>
            </a:r>
            <a:endParaRPr lang="en-US" b="1" dirty="0"/>
          </a:p>
        </p:txBody>
      </p:sp>
      <p:pic>
        <p:nvPicPr>
          <p:cNvPr id="4" name="Picture 3" descr="9-21-15_Slide4_C3FrameworkSmal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2129" y="3563395"/>
            <a:ext cx="2179320" cy="2814501"/>
          </a:xfrm>
          <a:prstGeom prst="rect">
            <a:avLst/>
          </a:prstGeom>
        </p:spPr>
      </p:pic>
    </p:spTree>
    <p:extLst>
      <p:ext uri="{BB962C8B-B14F-4D97-AF65-F5344CB8AC3E}">
        <p14:creationId xmlns:p14="http://schemas.microsoft.com/office/powerpoint/2010/main" val="61733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9274" y="1075076"/>
            <a:ext cx="8594725" cy="584776"/>
          </a:xfrm>
          <a:prstGeom prst="rect">
            <a:avLst/>
          </a:prstGeom>
          <a:noFill/>
        </p:spPr>
        <p:txBody>
          <a:bodyPr wrap="square">
            <a:spAutoFit/>
          </a:bodyPr>
          <a:lstStyle/>
          <a:p>
            <a:pPr>
              <a:defRPr/>
            </a:pPr>
            <a:r>
              <a:rPr lang="en-US" sz="3200" b="1" dirty="0">
                <a:latin typeface="Century Gothic"/>
                <a:ea typeface="ＭＳ Ｐゴシック" charset="0"/>
                <a:cs typeface="Century Gothic"/>
              </a:rPr>
              <a:t>What are the Objectives?</a:t>
            </a:r>
          </a:p>
        </p:txBody>
      </p:sp>
      <p:sp>
        <p:nvSpPr>
          <p:cNvPr id="3" name="Slide Number Placeholder 2"/>
          <p:cNvSpPr>
            <a:spLocks noGrp="1"/>
          </p:cNvSpPr>
          <p:nvPr>
            <p:ph type="sldNum" sz="quarter" idx="12"/>
          </p:nvPr>
        </p:nvSpPr>
        <p:spPr/>
        <p:txBody>
          <a:bodyPr/>
          <a:lstStyle/>
          <a:p>
            <a:fld id="{1E20AFB4-4A61-9047-8E96-BE386AE8DA22}" type="slidenum">
              <a:rPr lang="en-US" smtClean="0"/>
              <a:pPr/>
              <a:t>10</a:t>
            </a:fld>
            <a:endParaRPr lang="en-US"/>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pic>
        <p:nvPicPr>
          <p:cNvPr id="4" name="Picture 3" descr="9-21-15_Slide10_Objective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2600" y="1724148"/>
            <a:ext cx="8174736" cy="4547616"/>
          </a:xfrm>
          <a:prstGeom prst="rect">
            <a:avLst/>
          </a:prstGeom>
        </p:spPr>
      </p:pic>
    </p:spTree>
    <p:extLst>
      <p:ext uri="{BB962C8B-B14F-4D97-AF65-F5344CB8AC3E}">
        <p14:creationId xmlns:p14="http://schemas.microsoft.com/office/powerpoint/2010/main" val="25751222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txBox="1">
            <a:spLocks/>
          </p:cNvSpPr>
          <p:nvPr/>
        </p:nvSpPr>
        <p:spPr bwMode="auto">
          <a:xfrm>
            <a:off x="1110629" y="2136025"/>
            <a:ext cx="7213761" cy="2718627"/>
          </a:xfrm>
          <a:prstGeom prst="rect">
            <a:avLst/>
          </a:prstGeom>
          <a:noFill/>
          <a:ln w="9525">
            <a:noFill/>
            <a:miter lim="800000"/>
            <a:headEnd/>
            <a:tailEnd/>
          </a:ln>
        </p:spPr>
        <p:txBody>
          <a:bodyPr>
            <a:prstTxWarp prst="textNoShape">
              <a:avLst/>
            </a:prstTxWarp>
          </a:bodyPr>
          <a:lstStyle/>
          <a:p>
            <a:pPr algn="ctr" defTabSz="457200">
              <a:spcBef>
                <a:spcPct val="20000"/>
              </a:spcBef>
              <a:buFont typeface="Arial" charset="0"/>
              <a:buNone/>
            </a:pPr>
            <a:r>
              <a:rPr lang="en-US" sz="3200" b="1" dirty="0">
                <a:latin typeface="Century Gothic"/>
                <a:cs typeface="Century Gothic"/>
              </a:rPr>
              <a:t>For students to study </a:t>
            </a:r>
            <a:r>
              <a:rPr lang="en-US" sz="3200" b="1" dirty="0" smtClean="0">
                <a:latin typeface="Century Gothic"/>
                <a:cs typeface="Century Gothic"/>
              </a:rPr>
              <a:t>civics</a:t>
            </a:r>
            <a:r>
              <a:rPr lang="en-US" sz="3200" b="1" dirty="0">
                <a:latin typeface="Century Gothic"/>
                <a:cs typeface="Century Gothic"/>
              </a:rPr>
              <a:t>, economics, geography, and history to </a:t>
            </a:r>
            <a:r>
              <a:rPr lang="en-US" sz="3200" b="1" dirty="0" smtClean="0">
                <a:latin typeface="Century Gothic"/>
                <a:cs typeface="Century Gothic"/>
              </a:rPr>
              <a:t>become </a:t>
            </a:r>
            <a:r>
              <a:rPr lang="en-US" sz="3200" b="1" dirty="0">
                <a:latin typeface="Century Gothic"/>
                <a:cs typeface="Century Gothic"/>
              </a:rPr>
              <a:t>active and engaged citizens </a:t>
            </a:r>
            <a:r>
              <a:rPr lang="en-US" sz="3200" b="1" dirty="0" smtClean="0">
                <a:latin typeface="Century Gothic"/>
                <a:cs typeface="Century Gothic"/>
              </a:rPr>
              <a:t>in </a:t>
            </a:r>
            <a:r>
              <a:rPr lang="en-US" sz="3200" b="1" dirty="0">
                <a:latin typeface="Century Gothic"/>
                <a:cs typeface="Century Gothic"/>
              </a:rPr>
              <a:t>the 21</a:t>
            </a:r>
            <a:r>
              <a:rPr lang="en-US" sz="3200" b="1" baseline="30000" dirty="0">
                <a:latin typeface="Century Gothic"/>
                <a:cs typeface="Century Gothic"/>
              </a:rPr>
              <a:t>st</a:t>
            </a:r>
            <a:r>
              <a:rPr lang="en-US" sz="3200" b="1" dirty="0">
                <a:latin typeface="Century Gothic"/>
                <a:cs typeface="Century Gothic"/>
              </a:rPr>
              <a:t> century. </a:t>
            </a:r>
          </a:p>
        </p:txBody>
      </p:sp>
      <p:sp>
        <p:nvSpPr>
          <p:cNvPr id="2" name="TextBox 1"/>
          <p:cNvSpPr txBox="1"/>
          <p:nvPr/>
        </p:nvSpPr>
        <p:spPr>
          <a:xfrm>
            <a:off x="554135" y="1241750"/>
            <a:ext cx="8248650" cy="584776"/>
          </a:xfrm>
          <a:prstGeom prst="rect">
            <a:avLst/>
          </a:prstGeom>
          <a:noFill/>
        </p:spPr>
        <p:txBody>
          <a:bodyPr wrap="square">
            <a:spAutoFit/>
          </a:bodyPr>
          <a:lstStyle/>
          <a:p>
            <a:pPr>
              <a:defRPr/>
            </a:pPr>
            <a:r>
              <a:rPr lang="en-US" sz="3200" b="1" dirty="0">
                <a:latin typeface="Century Gothic"/>
                <a:ea typeface="ＭＳ Ｐゴシック" charset="0"/>
                <a:cs typeface="Century Gothic"/>
              </a:rPr>
              <a:t>What is the ultimate goal?</a:t>
            </a:r>
          </a:p>
        </p:txBody>
      </p:sp>
      <p:sp>
        <p:nvSpPr>
          <p:cNvPr id="3" name="Slide Number Placeholder 2"/>
          <p:cNvSpPr>
            <a:spLocks noGrp="1"/>
          </p:cNvSpPr>
          <p:nvPr>
            <p:ph type="sldNum" sz="quarter" idx="12"/>
          </p:nvPr>
        </p:nvSpPr>
        <p:spPr/>
        <p:txBody>
          <a:bodyPr/>
          <a:lstStyle/>
          <a:p>
            <a:fld id="{1E20AFB4-4A61-9047-8E96-BE386AE8DA22}" type="slidenum">
              <a:rPr lang="en-US" smtClean="0"/>
              <a:pPr/>
              <a:t>11</a:t>
            </a:fld>
            <a:endParaRPr lang="en-US"/>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2815887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3978042" y="-3151409"/>
            <a:ext cx="1014982" cy="8792878"/>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2800" b="1" dirty="0">
                <a:solidFill>
                  <a:schemeClr val="bg1"/>
                </a:solidFill>
                <a:latin typeface="Century Gothic"/>
                <a:cs typeface="Century Gothic"/>
              </a:rPr>
              <a:t>THE INQUIRY ARC</a:t>
            </a:r>
          </a:p>
        </p:txBody>
      </p:sp>
      <p:pic>
        <p:nvPicPr>
          <p:cNvPr id="4" name="Picture 3"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pic>
        <p:nvPicPr>
          <p:cNvPr id="5" name="Picture 4" descr="9-21-15_Slide12_TheInquiryArc.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5300" y="1838860"/>
            <a:ext cx="8138160" cy="4901184"/>
          </a:xfrm>
          <a:prstGeom prst="rect">
            <a:avLst/>
          </a:prstGeom>
        </p:spPr>
      </p:pic>
    </p:spTree>
    <p:extLst>
      <p:ext uri="{BB962C8B-B14F-4D97-AF65-F5344CB8AC3E}">
        <p14:creationId xmlns:p14="http://schemas.microsoft.com/office/powerpoint/2010/main" val="97315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0 at 12.13.07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243" y="2341029"/>
            <a:ext cx="4900419" cy="3113558"/>
          </a:xfrm>
          <a:prstGeom prst="rect">
            <a:avLst/>
          </a:prstGeom>
          <a:ln>
            <a:solidFill>
              <a:schemeClr val="tx1"/>
            </a:solidFill>
          </a:ln>
        </p:spPr>
      </p:pic>
      <p:sp>
        <p:nvSpPr>
          <p:cNvPr id="3" name="Rectangle 2"/>
          <p:cNvSpPr/>
          <p:nvPr/>
        </p:nvSpPr>
        <p:spPr>
          <a:xfrm>
            <a:off x="576270" y="962420"/>
            <a:ext cx="8106713" cy="954107"/>
          </a:xfrm>
          <a:prstGeom prst="rect">
            <a:avLst/>
          </a:prstGeom>
        </p:spPr>
        <p:txBody>
          <a:bodyPr wrap="square">
            <a:spAutoFit/>
          </a:bodyPr>
          <a:lstStyle/>
          <a:p>
            <a:r>
              <a:rPr lang="en-US" sz="2800" b="1" dirty="0">
                <a:latin typeface="Century Gothic"/>
                <a:cs typeface="Century Gothic"/>
              </a:rPr>
              <a:t>Dimension </a:t>
            </a:r>
            <a:r>
              <a:rPr lang="en-US" sz="2800" b="1" dirty="0" smtClean="0">
                <a:latin typeface="Century Gothic"/>
                <a:cs typeface="Century Gothic"/>
              </a:rPr>
              <a:t>1: </a:t>
            </a:r>
            <a:r>
              <a:rPr lang="en-US" sz="2800" b="1" dirty="0">
                <a:latin typeface="Century Gothic"/>
                <a:cs typeface="Century Gothic"/>
              </a:rPr>
              <a:t/>
            </a:r>
            <a:br>
              <a:rPr lang="en-US" sz="2800" b="1" dirty="0">
                <a:latin typeface="Century Gothic"/>
                <a:cs typeface="Century Gothic"/>
              </a:rPr>
            </a:br>
            <a:r>
              <a:rPr lang="en-US" sz="2800" b="1" dirty="0" smtClean="0">
                <a:latin typeface="Century Gothic"/>
                <a:cs typeface="Century Gothic"/>
              </a:rPr>
              <a:t>Developing Questions &amp; Planning Inquiries</a:t>
            </a:r>
            <a:endParaRPr lang="en-US" sz="2800" dirty="0"/>
          </a:p>
        </p:txBody>
      </p:sp>
      <p:sp>
        <p:nvSpPr>
          <p:cNvPr id="4" name="TextBox 3"/>
          <p:cNvSpPr txBox="1"/>
          <p:nvPr/>
        </p:nvSpPr>
        <p:spPr>
          <a:xfrm>
            <a:off x="5986341" y="2284488"/>
            <a:ext cx="2696642" cy="3170099"/>
          </a:xfrm>
          <a:prstGeom prst="rect">
            <a:avLst/>
          </a:prstGeom>
          <a:noFill/>
        </p:spPr>
        <p:txBody>
          <a:bodyPr wrap="square" rtlCol="0">
            <a:spAutoFit/>
          </a:bodyPr>
          <a:lstStyle/>
          <a:p>
            <a:pPr marL="342900" indent="-342900">
              <a:buFont typeface="Arial"/>
              <a:buChar char="•"/>
            </a:pPr>
            <a:r>
              <a:rPr lang="en-US" sz="2000" b="1" dirty="0" smtClean="0">
                <a:latin typeface="Century Gothic"/>
                <a:cs typeface="Century Gothic"/>
              </a:rPr>
              <a:t>Constructing Compelling Questions</a:t>
            </a:r>
          </a:p>
          <a:p>
            <a:endParaRPr lang="en-US" sz="2000" b="1" dirty="0" smtClean="0">
              <a:latin typeface="Century Gothic"/>
              <a:cs typeface="Century Gothic"/>
            </a:endParaRPr>
          </a:p>
          <a:p>
            <a:pPr marL="342900" indent="-342900">
              <a:buFont typeface="Arial"/>
              <a:buChar char="•"/>
            </a:pPr>
            <a:r>
              <a:rPr lang="en-US" sz="2000" b="1" dirty="0" smtClean="0">
                <a:latin typeface="Century Gothic"/>
                <a:cs typeface="Century Gothic"/>
              </a:rPr>
              <a:t>Constructing Supporting Questions</a:t>
            </a:r>
          </a:p>
          <a:p>
            <a:endParaRPr lang="en-US" sz="2000" b="1" dirty="0" smtClean="0">
              <a:latin typeface="Century Gothic"/>
              <a:cs typeface="Century Gothic"/>
            </a:endParaRPr>
          </a:p>
          <a:p>
            <a:pPr marL="342900" indent="-342900">
              <a:buFont typeface="Arial"/>
              <a:buChar char="•"/>
            </a:pPr>
            <a:r>
              <a:rPr lang="en-US" sz="2000" b="1" dirty="0" smtClean="0">
                <a:latin typeface="Century Gothic"/>
                <a:cs typeface="Century Gothic"/>
              </a:rPr>
              <a:t>Determining Helpful Sources</a:t>
            </a:r>
            <a:endParaRPr lang="en-US" sz="2000" b="1" dirty="0">
              <a:latin typeface="Century Gothic"/>
              <a:cs typeface="Century Gothic"/>
            </a:endParaRPr>
          </a:p>
        </p:txBody>
      </p:sp>
      <p:pic>
        <p:nvPicPr>
          <p:cNvPr id="5" name="Picture 4" descr="Screen Shot 2014-12-22 at 2.38.35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33392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
        <p:nvSpPr>
          <p:cNvPr id="14" name="Content Placeholder 4"/>
          <p:cNvSpPr>
            <a:spLocks noGrp="1"/>
          </p:cNvSpPr>
          <p:nvPr>
            <p:ph idx="4294967295"/>
          </p:nvPr>
        </p:nvSpPr>
        <p:spPr>
          <a:xfrm>
            <a:off x="215280" y="1922463"/>
            <a:ext cx="4330700" cy="4525962"/>
          </a:xfrm>
        </p:spPr>
        <p:txBody>
          <a:bodyPr>
            <a:normAutofit fontScale="92500" lnSpcReduction="20000"/>
          </a:bodyPr>
          <a:lstStyle/>
          <a:p>
            <a:pPr marL="0" indent="0">
              <a:lnSpc>
                <a:spcPct val="110000"/>
              </a:lnSpc>
              <a:spcBef>
                <a:spcPts val="0"/>
              </a:spcBef>
              <a:buNone/>
            </a:pPr>
            <a:r>
              <a:rPr lang="en-US" sz="2000" b="1" dirty="0" smtClean="0">
                <a:latin typeface="Century Gothic"/>
                <a:cs typeface="Century Gothic"/>
              </a:rPr>
              <a:t>Civics</a:t>
            </a:r>
          </a:p>
          <a:p>
            <a:pPr>
              <a:lnSpc>
                <a:spcPct val="110000"/>
              </a:lnSpc>
              <a:spcBef>
                <a:spcPts val="0"/>
              </a:spcBef>
            </a:pPr>
            <a:r>
              <a:rPr lang="en-US" sz="1800" dirty="0" smtClean="0">
                <a:latin typeface="Century Gothic"/>
                <a:cs typeface="Century Gothic"/>
              </a:rPr>
              <a:t>Civic and Political Institutions</a:t>
            </a:r>
          </a:p>
          <a:p>
            <a:pPr>
              <a:lnSpc>
                <a:spcPct val="110000"/>
              </a:lnSpc>
              <a:spcBef>
                <a:spcPts val="0"/>
              </a:spcBef>
            </a:pPr>
            <a:r>
              <a:rPr lang="en-US" sz="1800" dirty="0" smtClean="0">
                <a:latin typeface="Century Gothic"/>
                <a:cs typeface="Century Gothic"/>
              </a:rPr>
              <a:t>Participation and Deliberation: Applying Civic Virtues and Democratic Processes</a:t>
            </a:r>
          </a:p>
          <a:p>
            <a:pPr>
              <a:lnSpc>
                <a:spcPct val="110000"/>
              </a:lnSpc>
              <a:spcBef>
                <a:spcPts val="0"/>
              </a:spcBef>
            </a:pPr>
            <a:r>
              <a:rPr lang="en-US" sz="1800" dirty="0" smtClean="0">
                <a:latin typeface="Century Gothic"/>
                <a:cs typeface="Century Gothic"/>
              </a:rPr>
              <a:t>Processes, Rules and Laws</a:t>
            </a:r>
          </a:p>
          <a:p>
            <a:pPr marL="0" indent="0">
              <a:lnSpc>
                <a:spcPct val="110000"/>
              </a:lnSpc>
              <a:spcBef>
                <a:spcPts val="0"/>
              </a:spcBef>
              <a:buNone/>
            </a:pPr>
            <a:endParaRPr lang="en-US" sz="2000" b="1" dirty="0" smtClean="0">
              <a:latin typeface="Century Gothic"/>
              <a:cs typeface="Century Gothic"/>
            </a:endParaRPr>
          </a:p>
          <a:p>
            <a:pPr marL="0" indent="0">
              <a:lnSpc>
                <a:spcPct val="110000"/>
              </a:lnSpc>
              <a:spcBef>
                <a:spcPts val="0"/>
              </a:spcBef>
              <a:buNone/>
            </a:pPr>
            <a:r>
              <a:rPr lang="en-US" sz="2000" b="1" dirty="0" smtClean="0">
                <a:latin typeface="Century Gothic"/>
                <a:cs typeface="Century Gothic"/>
              </a:rPr>
              <a:t>Economics</a:t>
            </a:r>
          </a:p>
          <a:p>
            <a:pPr>
              <a:lnSpc>
                <a:spcPct val="110000"/>
              </a:lnSpc>
              <a:spcBef>
                <a:spcPts val="0"/>
              </a:spcBef>
            </a:pPr>
            <a:r>
              <a:rPr lang="en-US" sz="1800" dirty="0" smtClean="0">
                <a:latin typeface="Century Gothic"/>
                <a:cs typeface="Century Gothic"/>
              </a:rPr>
              <a:t>Economic Decision Making</a:t>
            </a:r>
          </a:p>
          <a:p>
            <a:pPr>
              <a:lnSpc>
                <a:spcPct val="110000"/>
              </a:lnSpc>
              <a:spcBef>
                <a:spcPts val="0"/>
              </a:spcBef>
            </a:pPr>
            <a:r>
              <a:rPr lang="en-US" sz="1800" dirty="0" smtClean="0">
                <a:latin typeface="Century Gothic"/>
                <a:cs typeface="Century Gothic"/>
              </a:rPr>
              <a:t>Exchange and Markets</a:t>
            </a:r>
          </a:p>
          <a:p>
            <a:pPr>
              <a:lnSpc>
                <a:spcPct val="110000"/>
              </a:lnSpc>
              <a:spcBef>
                <a:spcPts val="0"/>
              </a:spcBef>
            </a:pPr>
            <a:r>
              <a:rPr lang="en-US" sz="1800" dirty="0" smtClean="0">
                <a:latin typeface="Century Gothic"/>
                <a:cs typeface="Century Gothic"/>
              </a:rPr>
              <a:t>The National Economy</a:t>
            </a:r>
          </a:p>
          <a:p>
            <a:pPr>
              <a:lnSpc>
                <a:spcPct val="110000"/>
              </a:lnSpc>
              <a:spcBef>
                <a:spcPts val="0"/>
              </a:spcBef>
            </a:pPr>
            <a:endParaRPr lang="en-US" sz="1800" dirty="0">
              <a:latin typeface="Century Gothic"/>
              <a:cs typeface="Century Gothic"/>
            </a:endParaRPr>
          </a:p>
          <a:p>
            <a:pPr marL="0" indent="0">
              <a:lnSpc>
                <a:spcPct val="110000"/>
              </a:lnSpc>
              <a:spcBef>
                <a:spcPts val="0"/>
              </a:spcBef>
              <a:buNone/>
            </a:pPr>
            <a:r>
              <a:rPr lang="en-US" sz="2000" b="1" dirty="0">
                <a:latin typeface="Century Gothic"/>
                <a:cs typeface="Century Gothic"/>
              </a:rPr>
              <a:t>History</a:t>
            </a:r>
          </a:p>
          <a:p>
            <a:pPr marL="285750" indent="-285750">
              <a:lnSpc>
                <a:spcPct val="110000"/>
              </a:lnSpc>
              <a:spcBef>
                <a:spcPts val="0"/>
              </a:spcBef>
              <a:buFont typeface="Arial"/>
              <a:buChar char="•"/>
            </a:pPr>
            <a:r>
              <a:rPr lang="en-US" sz="1800" dirty="0">
                <a:latin typeface="Century Gothic"/>
                <a:cs typeface="Century Gothic"/>
              </a:rPr>
              <a:t>Change, Continuity, and Context</a:t>
            </a:r>
          </a:p>
          <a:p>
            <a:pPr marL="285750" indent="-285750">
              <a:lnSpc>
                <a:spcPct val="110000"/>
              </a:lnSpc>
              <a:spcBef>
                <a:spcPts val="0"/>
              </a:spcBef>
              <a:buFont typeface="Arial"/>
              <a:buChar char="•"/>
            </a:pPr>
            <a:r>
              <a:rPr lang="en-US" sz="1800" dirty="0">
                <a:latin typeface="Century Gothic"/>
                <a:cs typeface="Century Gothic"/>
              </a:rPr>
              <a:t>Perspectives</a:t>
            </a:r>
          </a:p>
          <a:p>
            <a:pPr marL="285750" indent="-285750">
              <a:lnSpc>
                <a:spcPct val="110000"/>
              </a:lnSpc>
              <a:spcBef>
                <a:spcPts val="0"/>
              </a:spcBef>
              <a:buFont typeface="Arial"/>
              <a:buChar char="•"/>
            </a:pPr>
            <a:r>
              <a:rPr lang="en-US" sz="1800" dirty="0">
                <a:latin typeface="Century Gothic"/>
                <a:cs typeface="Century Gothic"/>
              </a:rPr>
              <a:t>‘Historical Sources and Evidence</a:t>
            </a:r>
          </a:p>
          <a:p>
            <a:pPr marL="285750" indent="-285750">
              <a:lnSpc>
                <a:spcPct val="110000"/>
              </a:lnSpc>
              <a:spcBef>
                <a:spcPts val="0"/>
              </a:spcBef>
              <a:buFont typeface="Arial"/>
              <a:buChar char="•"/>
            </a:pPr>
            <a:r>
              <a:rPr lang="en-US" sz="1800" dirty="0">
                <a:latin typeface="Century Gothic"/>
                <a:cs typeface="Century Gothic"/>
              </a:rPr>
              <a:t>Causation and Argumentation</a:t>
            </a:r>
          </a:p>
          <a:p>
            <a:pPr marL="0" indent="0">
              <a:lnSpc>
                <a:spcPct val="110000"/>
              </a:lnSpc>
              <a:spcBef>
                <a:spcPts val="0"/>
              </a:spcBef>
              <a:buNone/>
            </a:pPr>
            <a:endParaRPr lang="en-US" sz="1800" dirty="0" smtClean="0">
              <a:latin typeface="Century Gothic"/>
              <a:cs typeface="Century Gothic"/>
            </a:endParaRPr>
          </a:p>
          <a:p>
            <a:pPr>
              <a:lnSpc>
                <a:spcPct val="110000"/>
              </a:lnSpc>
              <a:spcBef>
                <a:spcPts val="0"/>
              </a:spcBef>
            </a:pPr>
            <a:endParaRPr lang="en-US" sz="2800" dirty="0" smtClean="0">
              <a:latin typeface="Century Gothic"/>
              <a:cs typeface="Century Gothic"/>
            </a:endParaRPr>
          </a:p>
        </p:txBody>
      </p:sp>
      <p:sp>
        <p:nvSpPr>
          <p:cNvPr id="13" name="Title 3"/>
          <p:cNvSpPr txBox="1">
            <a:spLocks/>
          </p:cNvSpPr>
          <p:nvPr/>
        </p:nvSpPr>
        <p:spPr>
          <a:xfrm>
            <a:off x="328032" y="461184"/>
            <a:ext cx="7345362" cy="13398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800" b="1" dirty="0" smtClean="0">
                <a:latin typeface="Century Gothic"/>
                <a:cs typeface="Century Gothic"/>
              </a:rPr>
              <a:t>Dimension 2: </a:t>
            </a:r>
            <a:br>
              <a:rPr lang="en-US" sz="2800" b="1" dirty="0" smtClean="0">
                <a:latin typeface="Century Gothic"/>
                <a:cs typeface="Century Gothic"/>
              </a:rPr>
            </a:br>
            <a:r>
              <a:rPr lang="en-US" sz="2800" b="1" dirty="0" smtClean="0">
                <a:latin typeface="Century Gothic"/>
                <a:cs typeface="Century Gothic"/>
              </a:rPr>
              <a:t>Applying Disciplinary Concepts and Tools</a:t>
            </a:r>
            <a:endParaRPr lang="en-US" sz="2800" b="1" dirty="0">
              <a:latin typeface="Century Gothic"/>
              <a:cs typeface="Century Gothic"/>
            </a:endParaRPr>
          </a:p>
        </p:txBody>
      </p:sp>
      <p:pic>
        <p:nvPicPr>
          <p:cNvPr id="15" name="Picture 14" descr="Screen Shot 2015-01-20 at 12.13.22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5789" y="4606569"/>
            <a:ext cx="3399201" cy="2170324"/>
          </a:xfrm>
          <a:prstGeom prst="rect">
            <a:avLst/>
          </a:prstGeom>
          <a:ln>
            <a:solidFill>
              <a:srgbClr val="000000"/>
            </a:solidFill>
          </a:ln>
        </p:spPr>
      </p:pic>
      <p:sp>
        <p:nvSpPr>
          <p:cNvPr id="16" name="TextBox 15"/>
          <p:cNvSpPr txBox="1"/>
          <p:nvPr/>
        </p:nvSpPr>
        <p:spPr>
          <a:xfrm>
            <a:off x="4747080" y="1814660"/>
            <a:ext cx="4152200" cy="2893100"/>
          </a:xfrm>
          <a:prstGeom prst="rect">
            <a:avLst/>
          </a:prstGeom>
          <a:noFill/>
        </p:spPr>
        <p:txBody>
          <a:bodyPr wrap="square" rtlCol="0">
            <a:spAutoFit/>
          </a:bodyPr>
          <a:lstStyle/>
          <a:p>
            <a:r>
              <a:rPr lang="en-US" sz="2000" b="1" dirty="0" smtClean="0">
                <a:latin typeface="Century Gothic"/>
                <a:cs typeface="Century Gothic"/>
              </a:rPr>
              <a:t>Geography</a:t>
            </a:r>
          </a:p>
          <a:p>
            <a:pPr marL="285750" indent="-285750">
              <a:buFont typeface="Arial"/>
              <a:buChar char="•"/>
            </a:pPr>
            <a:r>
              <a:rPr lang="en-US" dirty="0" smtClean="0">
                <a:latin typeface="Century Gothic"/>
                <a:cs typeface="Century Gothic"/>
              </a:rPr>
              <a:t>Geographic Representations: Spatial Views of the World</a:t>
            </a:r>
          </a:p>
          <a:p>
            <a:pPr marL="285750" indent="-285750">
              <a:buFont typeface="Arial"/>
              <a:buChar char="•"/>
            </a:pPr>
            <a:r>
              <a:rPr lang="en-US" dirty="0" smtClean="0">
                <a:latin typeface="Century Gothic"/>
                <a:cs typeface="Century Gothic"/>
              </a:rPr>
              <a:t>Human-Environment Interaction: Place, Regions, and Culture</a:t>
            </a:r>
          </a:p>
          <a:p>
            <a:pPr marL="285750" indent="-285750">
              <a:buFont typeface="Arial"/>
              <a:buChar char="•"/>
            </a:pPr>
            <a:r>
              <a:rPr lang="en-US" dirty="0" smtClean="0">
                <a:latin typeface="Century Gothic"/>
                <a:cs typeface="Century Gothic"/>
              </a:rPr>
              <a:t>Human Population: Spatial Patterns and Movements</a:t>
            </a:r>
          </a:p>
          <a:p>
            <a:pPr marL="285750" indent="-285750">
              <a:buFont typeface="Arial"/>
              <a:buChar char="•"/>
            </a:pPr>
            <a:r>
              <a:rPr lang="en-US" dirty="0" smtClean="0">
                <a:latin typeface="Century Gothic"/>
                <a:cs typeface="Century Gothic"/>
              </a:rPr>
              <a:t>Global Interconnections: Changing Spatial Patterns</a:t>
            </a:r>
          </a:p>
          <a:p>
            <a:endParaRPr lang="en-US" dirty="0">
              <a:latin typeface="Century Gothic"/>
              <a:cs typeface="Century Gothic"/>
            </a:endParaRPr>
          </a:p>
        </p:txBody>
      </p:sp>
    </p:spTree>
    <p:extLst>
      <p:ext uri="{BB962C8B-B14F-4D97-AF65-F5344CB8AC3E}">
        <p14:creationId xmlns:p14="http://schemas.microsoft.com/office/powerpoint/2010/main" val="105474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6270" y="914209"/>
            <a:ext cx="8106713" cy="954107"/>
          </a:xfrm>
          <a:prstGeom prst="rect">
            <a:avLst/>
          </a:prstGeom>
        </p:spPr>
        <p:txBody>
          <a:bodyPr wrap="square">
            <a:spAutoFit/>
          </a:bodyPr>
          <a:lstStyle/>
          <a:p>
            <a:r>
              <a:rPr lang="en-US" sz="2800" b="1" dirty="0">
                <a:latin typeface="Century Gothic"/>
                <a:cs typeface="Century Gothic"/>
              </a:rPr>
              <a:t>Dimension 3</a:t>
            </a:r>
            <a:r>
              <a:rPr lang="en-US" sz="2800" b="1" dirty="0" smtClean="0">
                <a:latin typeface="Century Gothic"/>
                <a:cs typeface="Century Gothic"/>
              </a:rPr>
              <a:t>: </a:t>
            </a:r>
            <a:r>
              <a:rPr lang="en-US" sz="2800" b="1" dirty="0">
                <a:latin typeface="Century Gothic"/>
                <a:cs typeface="Century Gothic"/>
              </a:rPr>
              <a:t/>
            </a:r>
            <a:br>
              <a:rPr lang="en-US" sz="2800" b="1" dirty="0">
                <a:latin typeface="Century Gothic"/>
                <a:cs typeface="Century Gothic"/>
              </a:rPr>
            </a:br>
            <a:r>
              <a:rPr lang="en-US" sz="2800" b="1" dirty="0" smtClean="0">
                <a:latin typeface="Century Gothic"/>
                <a:cs typeface="Century Gothic"/>
              </a:rPr>
              <a:t>Evaluating Sources &amp; Using Evidence</a:t>
            </a:r>
            <a:endParaRPr lang="en-US" sz="2800" dirty="0"/>
          </a:p>
        </p:txBody>
      </p:sp>
      <p:sp>
        <p:nvSpPr>
          <p:cNvPr id="4" name="TextBox 3"/>
          <p:cNvSpPr txBox="1"/>
          <p:nvPr/>
        </p:nvSpPr>
        <p:spPr>
          <a:xfrm>
            <a:off x="5986341" y="2477400"/>
            <a:ext cx="2696642" cy="2554545"/>
          </a:xfrm>
          <a:prstGeom prst="rect">
            <a:avLst/>
          </a:prstGeom>
          <a:noFill/>
        </p:spPr>
        <p:txBody>
          <a:bodyPr wrap="square" rtlCol="0">
            <a:spAutoFit/>
          </a:bodyPr>
          <a:lstStyle/>
          <a:p>
            <a:pPr marL="342900" indent="-342900">
              <a:buFont typeface="Arial"/>
              <a:buChar char="•"/>
            </a:pPr>
            <a:r>
              <a:rPr lang="en-US" sz="2000" b="1" dirty="0" smtClean="0">
                <a:latin typeface="Century Gothic"/>
                <a:cs typeface="Century Gothic"/>
              </a:rPr>
              <a:t>Gathering and Evaluating Sources</a:t>
            </a:r>
          </a:p>
          <a:p>
            <a:endParaRPr lang="en-US" sz="2000" b="1" dirty="0" smtClean="0">
              <a:latin typeface="Century Gothic"/>
              <a:cs typeface="Century Gothic"/>
            </a:endParaRPr>
          </a:p>
          <a:p>
            <a:pPr marL="342900" indent="-342900">
              <a:buFont typeface="Arial"/>
              <a:buChar char="•"/>
            </a:pPr>
            <a:r>
              <a:rPr lang="en-US" sz="2000" b="1" dirty="0" smtClean="0">
                <a:latin typeface="Century Gothic"/>
                <a:cs typeface="Century Gothic"/>
              </a:rPr>
              <a:t>Developing Claims and Using Evidence</a:t>
            </a:r>
          </a:p>
          <a:p>
            <a:endParaRPr lang="en-US" sz="2000" b="1" dirty="0" smtClean="0">
              <a:latin typeface="Century Gothic"/>
              <a:cs typeface="Century Gothic"/>
            </a:endParaRPr>
          </a:p>
        </p:txBody>
      </p:sp>
      <p:pic>
        <p:nvPicPr>
          <p:cNvPr id="5" name="Picture 4" descr="Screen Shot 2015-01-20 at 12.13.39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554" y="2477400"/>
            <a:ext cx="4642561" cy="2968287"/>
          </a:xfrm>
          <a:prstGeom prst="rect">
            <a:avLst/>
          </a:prstGeom>
          <a:ln>
            <a:solidFill>
              <a:srgbClr val="000000"/>
            </a:solidFill>
          </a:ln>
        </p:spPr>
      </p:pic>
      <p:pic>
        <p:nvPicPr>
          <p:cNvPr id="6" name="Picture 5" descr="Screen Shot 2014-12-22 at 2.38.35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36727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6270" y="938323"/>
            <a:ext cx="8106713" cy="1384995"/>
          </a:xfrm>
          <a:prstGeom prst="rect">
            <a:avLst/>
          </a:prstGeom>
        </p:spPr>
        <p:txBody>
          <a:bodyPr wrap="square">
            <a:spAutoFit/>
          </a:bodyPr>
          <a:lstStyle/>
          <a:p>
            <a:r>
              <a:rPr lang="en-US" sz="2800" b="1" dirty="0">
                <a:latin typeface="Century Gothic"/>
                <a:cs typeface="Century Gothic"/>
              </a:rPr>
              <a:t>Dimension </a:t>
            </a:r>
            <a:r>
              <a:rPr lang="en-US" sz="2800" b="1" dirty="0" smtClean="0">
                <a:latin typeface="Century Gothic"/>
                <a:cs typeface="Century Gothic"/>
              </a:rPr>
              <a:t>4: </a:t>
            </a:r>
            <a:r>
              <a:rPr lang="en-US" sz="2800" b="1" dirty="0">
                <a:latin typeface="Century Gothic"/>
                <a:cs typeface="Century Gothic"/>
              </a:rPr>
              <a:t/>
            </a:r>
            <a:br>
              <a:rPr lang="en-US" sz="2800" b="1" dirty="0">
                <a:latin typeface="Century Gothic"/>
                <a:cs typeface="Century Gothic"/>
              </a:rPr>
            </a:br>
            <a:r>
              <a:rPr lang="en-US" sz="2800" b="1" dirty="0" smtClean="0">
                <a:latin typeface="Century Gothic"/>
                <a:cs typeface="Century Gothic"/>
              </a:rPr>
              <a:t>Communicating Conclusions &amp; Taking Informed Action</a:t>
            </a:r>
            <a:endParaRPr lang="en-US" sz="2800" dirty="0"/>
          </a:p>
        </p:txBody>
      </p:sp>
      <p:sp>
        <p:nvSpPr>
          <p:cNvPr id="4" name="TextBox 3"/>
          <p:cNvSpPr txBox="1"/>
          <p:nvPr/>
        </p:nvSpPr>
        <p:spPr>
          <a:xfrm>
            <a:off x="5887812" y="2687643"/>
            <a:ext cx="2696642" cy="2246769"/>
          </a:xfrm>
          <a:prstGeom prst="rect">
            <a:avLst/>
          </a:prstGeom>
          <a:noFill/>
        </p:spPr>
        <p:txBody>
          <a:bodyPr wrap="square" rtlCol="0">
            <a:spAutoFit/>
          </a:bodyPr>
          <a:lstStyle/>
          <a:p>
            <a:pPr marL="342900" indent="-342900">
              <a:buFont typeface="Arial"/>
              <a:buChar char="•"/>
            </a:pPr>
            <a:r>
              <a:rPr lang="en-US" sz="2000" b="1" dirty="0" smtClean="0">
                <a:latin typeface="Century Gothic"/>
                <a:cs typeface="Century Gothic"/>
              </a:rPr>
              <a:t>Communicating and Critiquing Conclusions</a:t>
            </a:r>
          </a:p>
          <a:p>
            <a:endParaRPr lang="en-US" sz="2000" b="1" dirty="0" smtClean="0">
              <a:latin typeface="Century Gothic"/>
              <a:cs typeface="Century Gothic"/>
            </a:endParaRPr>
          </a:p>
          <a:p>
            <a:pPr marL="342900" indent="-342900">
              <a:buFont typeface="Arial"/>
              <a:buChar char="•"/>
            </a:pPr>
            <a:r>
              <a:rPr lang="en-US" sz="2000" b="1" dirty="0" smtClean="0">
                <a:latin typeface="Century Gothic"/>
                <a:cs typeface="Century Gothic"/>
              </a:rPr>
              <a:t>Taking Informed Action</a:t>
            </a:r>
          </a:p>
          <a:p>
            <a:endParaRPr lang="en-US" sz="2000" b="1" dirty="0" smtClean="0">
              <a:latin typeface="Century Gothic"/>
              <a:cs typeface="Century Gothic"/>
            </a:endParaRPr>
          </a:p>
        </p:txBody>
      </p:sp>
      <p:pic>
        <p:nvPicPr>
          <p:cNvPr id="7" name="Picture 6" descr="Screen Shot 2015-01-20 at 12.13.5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98" y="2687643"/>
            <a:ext cx="4528465" cy="2877750"/>
          </a:xfrm>
          <a:prstGeom prst="rect">
            <a:avLst/>
          </a:prstGeom>
          <a:ln>
            <a:solidFill>
              <a:srgbClr val="000000"/>
            </a:solidFill>
          </a:ln>
        </p:spPr>
      </p:pic>
      <p:pic>
        <p:nvPicPr>
          <p:cNvPr id="5" name="Picture 4" descr="Screen Shot 2014-12-22 at 2.38.35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1428100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pic>
        <p:nvPicPr>
          <p:cNvPr id="2" name="Picture 1" descr="9-21-15_Slide 1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8200" y="1376960"/>
            <a:ext cx="7449312" cy="4730496"/>
          </a:xfrm>
          <a:prstGeom prst="rect">
            <a:avLst/>
          </a:prstGeom>
        </p:spPr>
      </p:pic>
    </p:spTree>
    <p:extLst>
      <p:ext uri="{BB962C8B-B14F-4D97-AF65-F5344CB8AC3E}">
        <p14:creationId xmlns:p14="http://schemas.microsoft.com/office/powerpoint/2010/main" val="10348749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671" y="1020425"/>
            <a:ext cx="6440488" cy="914400"/>
          </a:xfrm>
        </p:spPr>
        <p:txBody>
          <a:bodyPr rtlCol="0">
            <a:normAutofit fontScale="90000"/>
          </a:bodyPr>
          <a:lstStyle/>
          <a:p>
            <a:pPr eaLnBrk="1" fontAlgn="auto" hangingPunct="1">
              <a:spcBef>
                <a:spcPts val="0"/>
              </a:spcBef>
              <a:spcAft>
                <a:spcPts val="0"/>
              </a:spcAft>
              <a:buClr>
                <a:schemeClr val="dk1"/>
              </a:buClr>
              <a:buFont typeface="Arial"/>
              <a:buNone/>
              <a:defRPr/>
            </a:pPr>
            <a:r>
              <a:rPr lang="en-US" dirty="0" smtClean="0">
                <a:latin typeface="Century Gothic"/>
                <a:ea typeface="Arial"/>
                <a:cs typeface="Century Gothic"/>
                <a:sym typeface="Arial"/>
              </a:rPr>
              <a:t>Activity</a:t>
            </a:r>
            <a:r>
              <a:rPr lang="en-US" dirty="0" smtClean="0">
                <a:latin typeface="Arial"/>
                <a:ea typeface="Arial"/>
                <a:cs typeface="Arial"/>
                <a:sym typeface="Arial"/>
              </a:rPr>
              <a:t/>
            </a:r>
            <a:br>
              <a:rPr lang="en-US" dirty="0" smtClean="0">
                <a:latin typeface="Arial"/>
                <a:ea typeface="Arial"/>
                <a:cs typeface="Arial"/>
                <a:sym typeface="Arial"/>
              </a:rPr>
            </a:br>
            <a:endParaRPr lang="en-US" dirty="0">
              <a:latin typeface="Arial"/>
              <a:ea typeface="Arial"/>
              <a:cs typeface="Arial"/>
              <a:sym typeface="Arial"/>
            </a:endParaRPr>
          </a:p>
        </p:txBody>
      </p:sp>
      <p:sp>
        <p:nvSpPr>
          <p:cNvPr id="48131" name="TextBox 4"/>
          <p:cNvSpPr txBox="1">
            <a:spLocks noChangeArrowheads="1"/>
          </p:cNvSpPr>
          <p:nvPr/>
        </p:nvSpPr>
        <p:spPr bwMode="auto">
          <a:xfrm>
            <a:off x="413231" y="1752600"/>
            <a:ext cx="8466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defRPr/>
            </a:pPr>
            <a:r>
              <a:rPr lang="en-US" sz="4000" b="1" i="1" dirty="0" smtClean="0">
                <a:solidFill>
                  <a:schemeClr val="tx1">
                    <a:lumMod val="50000"/>
                    <a:lumOff val="50000"/>
                  </a:schemeClr>
                </a:solidFill>
                <a:latin typeface="Century Gothic"/>
                <a:cs typeface="Century Gothic"/>
              </a:rPr>
              <a:t>Knowledge</a:t>
            </a:r>
            <a:r>
              <a:rPr lang="en-US" sz="4000" b="1" i="1" dirty="0">
                <a:solidFill>
                  <a:schemeClr val="tx1">
                    <a:lumMod val="50000"/>
                    <a:lumOff val="50000"/>
                  </a:schemeClr>
                </a:solidFill>
                <a:latin typeface="Century Gothic"/>
                <a:cs typeface="Century Gothic"/>
              </a:rPr>
              <a:t>: The C3 Framework Overview</a:t>
            </a:r>
            <a:r>
              <a:rPr lang="en-US" sz="4000" dirty="0">
                <a:solidFill>
                  <a:schemeClr val="tx2"/>
                </a:solidFill>
              </a:rPr>
              <a:t/>
            </a:r>
            <a:br>
              <a:rPr lang="en-US" sz="4000" dirty="0">
                <a:solidFill>
                  <a:schemeClr val="tx2"/>
                </a:solidFill>
              </a:rPr>
            </a:br>
            <a:endParaRPr lang="en-US" sz="4000" dirty="0" smtClean="0">
              <a:solidFill>
                <a:schemeClr val="tx2"/>
              </a:solidFill>
            </a:endParaRPr>
          </a:p>
          <a:p>
            <a:pPr eaLnBrk="1" hangingPunct="1">
              <a:defRPr/>
            </a:pPr>
            <a:r>
              <a:rPr lang="en-US" sz="3200" b="1" dirty="0" smtClean="0">
                <a:solidFill>
                  <a:schemeClr val="tx1">
                    <a:lumMod val="50000"/>
                    <a:lumOff val="50000"/>
                  </a:schemeClr>
                </a:solidFill>
                <a:latin typeface="Century Gothic"/>
                <a:cs typeface="Century Gothic"/>
              </a:rPr>
              <a:t>Use Handout:</a:t>
            </a:r>
            <a:r>
              <a:rPr lang="en-US" sz="3200" i="1" dirty="0" smtClean="0">
                <a:solidFill>
                  <a:schemeClr val="tx1">
                    <a:lumMod val="50000"/>
                    <a:lumOff val="50000"/>
                  </a:schemeClr>
                </a:solidFill>
                <a:latin typeface="Century Gothic"/>
                <a:cs typeface="Century Gothic"/>
              </a:rPr>
              <a:t> </a:t>
            </a:r>
          </a:p>
          <a:p>
            <a:pPr eaLnBrk="1" hangingPunct="1">
              <a:defRPr/>
            </a:pPr>
            <a:r>
              <a:rPr lang="en-US" sz="3200" b="1" i="1" dirty="0" smtClean="0">
                <a:latin typeface="Century Gothic"/>
                <a:cs typeface="Century Gothic"/>
              </a:rPr>
              <a:t>Discussion </a:t>
            </a:r>
            <a:r>
              <a:rPr lang="en-US" sz="3200" b="1" i="1" dirty="0">
                <a:latin typeface="Century Gothic"/>
                <a:cs typeface="Century Gothic"/>
              </a:rPr>
              <a:t>Guide: </a:t>
            </a:r>
            <a:endParaRPr lang="en-US" sz="3200" b="1" i="1" dirty="0" smtClean="0">
              <a:latin typeface="Century Gothic"/>
              <a:cs typeface="Century Gothic"/>
            </a:endParaRPr>
          </a:p>
          <a:p>
            <a:pPr eaLnBrk="1" hangingPunct="1">
              <a:defRPr/>
            </a:pPr>
            <a:r>
              <a:rPr lang="en-US" sz="3200" b="1" i="1" dirty="0" smtClean="0">
                <a:latin typeface="Century Gothic"/>
                <a:cs typeface="Century Gothic"/>
              </a:rPr>
              <a:t>Shifts </a:t>
            </a:r>
            <a:r>
              <a:rPr lang="en-US" sz="3200" b="1" i="1" dirty="0">
                <a:latin typeface="Century Gothic"/>
                <a:cs typeface="Century Gothic"/>
              </a:rPr>
              <a:t>in the </a:t>
            </a:r>
            <a:r>
              <a:rPr lang="en-US" sz="3200" b="1" i="1" dirty="0" smtClean="0">
                <a:latin typeface="Century Gothic"/>
                <a:cs typeface="Century Gothic"/>
              </a:rPr>
              <a:t>C3 Framework</a:t>
            </a:r>
            <a:endParaRPr lang="en-US" sz="3200" i="1" dirty="0">
              <a:latin typeface="Century Gothic"/>
              <a:cs typeface="Century Gothic"/>
            </a:endParaRPr>
          </a:p>
          <a:p>
            <a:pPr eaLnBrk="1" hangingPunct="1">
              <a:defRPr/>
            </a:pPr>
            <a:r>
              <a:rPr lang="en-US" sz="4000" i="1" dirty="0" smtClean="0">
                <a:solidFill>
                  <a:schemeClr val="tx1">
                    <a:lumMod val="50000"/>
                    <a:lumOff val="50000"/>
                  </a:schemeClr>
                </a:solidFill>
                <a:latin typeface="Century Gothic"/>
                <a:cs typeface="Century Gothic"/>
              </a:rPr>
              <a:t> </a:t>
            </a:r>
          </a:p>
        </p:txBody>
      </p:sp>
      <p:sp>
        <p:nvSpPr>
          <p:cNvPr id="2" name="TextBox 1"/>
          <p:cNvSpPr txBox="1"/>
          <p:nvPr/>
        </p:nvSpPr>
        <p:spPr>
          <a:xfrm>
            <a:off x="4848581" y="6600615"/>
            <a:ext cx="914400" cy="914400"/>
          </a:xfrm>
          <a:prstGeom prst="rect">
            <a:avLst/>
          </a:prstGeom>
        </p:spPr>
        <p:txBody>
          <a:bodyPr vert="horz" wrap="none" lIns="91440" tIns="45720" rIns="91440" bIns="45720" rtlCol="0">
            <a:normAutofit/>
          </a:bodyPr>
          <a:lstStyle/>
          <a:p>
            <a:endParaRPr lang="en-US" sz="2800" dirty="0" smtClean="0">
              <a:solidFill>
                <a:schemeClr val="tx1">
                  <a:lumMod val="50000"/>
                  <a:lumOff val="50000"/>
                </a:schemeClr>
              </a:solidFill>
            </a:endParaRPr>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17113161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11" y="1028309"/>
            <a:ext cx="8363982" cy="1037113"/>
          </a:xfrm>
        </p:spPr>
        <p:txBody>
          <a:bodyPr>
            <a:normAutofit fontScale="90000"/>
          </a:bodyPr>
          <a:lstStyle/>
          <a:p>
            <a:r>
              <a:rPr lang="en-US" sz="3100" b="1" dirty="0" smtClean="0">
                <a:latin typeface="Century Gothic"/>
                <a:cs typeface="Century Gothic"/>
              </a:rPr>
              <a:t>Activity</a:t>
            </a:r>
            <a:br>
              <a:rPr lang="en-US" sz="3100" b="1" dirty="0" smtClean="0">
                <a:latin typeface="Century Gothic"/>
                <a:cs typeface="Century Gothic"/>
              </a:rPr>
            </a:br>
            <a:r>
              <a:rPr lang="en-US" sz="3100" b="1" cap="small" dirty="0">
                <a:latin typeface="Century Gothic"/>
                <a:cs typeface="Century Gothic"/>
              </a:rPr>
              <a:t>Discussion Guide: Shifts in the C3 Framework</a:t>
            </a:r>
            <a:r>
              <a:rPr lang="en-US" sz="3200" dirty="0"/>
              <a:t/>
            </a:r>
            <a:br>
              <a:rPr lang="en-US" sz="3200" dirty="0"/>
            </a:br>
            <a:r>
              <a:rPr lang="en-US" sz="3200" i="1" dirty="0">
                <a:solidFill>
                  <a:schemeClr val="tx1">
                    <a:lumMod val="65000"/>
                    <a:lumOff val="35000"/>
                  </a:schemeClr>
                </a:solidFill>
                <a:latin typeface="Century Gothic"/>
                <a:cs typeface="Century Gothic"/>
              </a:rPr>
              <a:t/>
            </a:r>
            <a:br>
              <a:rPr lang="en-US" sz="3200" i="1" dirty="0">
                <a:solidFill>
                  <a:schemeClr val="tx1">
                    <a:lumMod val="65000"/>
                    <a:lumOff val="35000"/>
                  </a:schemeClr>
                </a:solidFill>
                <a:latin typeface="Century Gothic"/>
                <a:cs typeface="Century Gothic"/>
              </a:rPr>
            </a:br>
            <a:endParaRPr lang="en-US" sz="3200" b="1" dirty="0">
              <a:latin typeface="Century Gothic"/>
              <a:cs typeface="Century Gothic"/>
            </a:endParaRPr>
          </a:p>
        </p:txBody>
      </p:sp>
      <p:sp>
        <p:nvSpPr>
          <p:cNvPr id="3" name="Content Placeholder 2"/>
          <p:cNvSpPr>
            <a:spLocks noGrp="1"/>
          </p:cNvSpPr>
          <p:nvPr>
            <p:ph idx="1"/>
          </p:nvPr>
        </p:nvSpPr>
        <p:spPr>
          <a:xfrm>
            <a:off x="241747" y="1680857"/>
            <a:ext cx="8539141" cy="5177143"/>
          </a:xfrm>
        </p:spPr>
        <p:txBody>
          <a:bodyPr>
            <a:normAutofit/>
          </a:bodyPr>
          <a:lstStyle/>
          <a:p>
            <a:pPr marL="457200" lvl="0" indent="-457200">
              <a:buFont typeface="+mj-lt"/>
              <a:buAutoNum type="arabicPeriod"/>
            </a:pPr>
            <a:r>
              <a:rPr lang="en-US" dirty="0" smtClean="0">
                <a:latin typeface="Century Gothic"/>
                <a:cs typeface="Century Gothic"/>
              </a:rPr>
              <a:t>What's the current prevailing practice we are seeking to improve upon?   What are we seeking to shift </a:t>
            </a:r>
            <a:r>
              <a:rPr lang="en-US" i="1" dirty="0" smtClean="0">
                <a:latin typeface="Century Gothic"/>
                <a:cs typeface="Century Gothic"/>
              </a:rPr>
              <a:t>from</a:t>
            </a:r>
            <a:r>
              <a:rPr lang="en-US" dirty="0" smtClean="0">
                <a:latin typeface="Century Gothic"/>
                <a:cs typeface="Century Gothic"/>
              </a:rPr>
              <a:t>?</a:t>
            </a:r>
          </a:p>
          <a:p>
            <a:pPr marL="457200" lvl="0" indent="-457200">
              <a:buFont typeface="+mj-lt"/>
              <a:buAutoNum type="arabicPeriod"/>
            </a:pPr>
            <a:r>
              <a:rPr lang="en-US" dirty="0" smtClean="0">
                <a:latin typeface="Century Gothic"/>
                <a:cs typeface="Century Gothic"/>
              </a:rPr>
              <a:t>Do these shifts make sense as first priorities?                      What resonates about these shifts in inculcating good practice?   What makes them the most important priorities?</a:t>
            </a:r>
          </a:p>
          <a:p>
            <a:pPr marL="457200" indent="-457200">
              <a:buFont typeface="+mj-lt"/>
              <a:buAutoNum type="arabicPeriod"/>
            </a:pPr>
            <a:r>
              <a:rPr lang="en-US" dirty="0" smtClean="0">
                <a:latin typeface="Century Gothic"/>
                <a:cs typeface="Century Gothic"/>
              </a:rPr>
              <a:t>What is the research rationale/evidence base that convinces you (and will convince teachers) to make these shifts?</a:t>
            </a:r>
          </a:p>
          <a:p>
            <a:pPr marL="457200" lvl="0" indent="-457200">
              <a:buFont typeface="+mj-lt"/>
              <a:buAutoNum type="arabicPeriod"/>
            </a:pPr>
            <a:r>
              <a:rPr lang="en-US" dirty="0" smtClean="0">
                <a:latin typeface="Century Gothic"/>
                <a:cs typeface="Century Gothic"/>
              </a:rPr>
              <a:t>Are there other shifts that should be in contention? Why do you think so?</a:t>
            </a:r>
            <a:endParaRPr lang="en-US" dirty="0">
              <a:latin typeface="Century Gothic"/>
              <a:cs typeface="Century Gothic"/>
            </a:endParaRPr>
          </a:p>
        </p:txBody>
      </p:sp>
      <p:sp>
        <p:nvSpPr>
          <p:cNvPr id="4" name="Rectangle 3"/>
          <p:cNvSpPr/>
          <p:nvPr/>
        </p:nvSpPr>
        <p:spPr>
          <a:xfrm>
            <a:off x="5549715" y="6347675"/>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14983082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a:xfrm>
            <a:off x="4138240" y="1856673"/>
            <a:ext cx="4548559" cy="3996962"/>
          </a:xfrm>
        </p:spPr>
        <p:txBody>
          <a:bodyPr>
            <a:normAutofit/>
          </a:bodyPr>
          <a:lstStyle/>
          <a:p>
            <a:pPr marL="0" indent="0">
              <a:buNone/>
            </a:pPr>
            <a:r>
              <a:rPr lang="en-US" b="1" dirty="0"/>
              <a:t>Michelle M. </a:t>
            </a:r>
            <a:r>
              <a:rPr lang="en-US" b="1" dirty="0" err="1"/>
              <a:t>Herczog</a:t>
            </a:r>
            <a:r>
              <a:rPr lang="en-US" b="1" dirty="0"/>
              <a:t>, </a:t>
            </a:r>
            <a:r>
              <a:rPr lang="en-US" b="1" dirty="0" err="1"/>
              <a:t>Ed.D</a:t>
            </a:r>
            <a:r>
              <a:rPr lang="en-US" b="1" dirty="0"/>
              <a:t>.</a:t>
            </a:r>
          </a:p>
          <a:p>
            <a:pPr marL="0" indent="0">
              <a:buNone/>
            </a:pPr>
            <a:r>
              <a:rPr lang="en-US" sz="1800" dirty="0" smtClean="0"/>
              <a:t>President, 2014 - 2015</a:t>
            </a:r>
          </a:p>
          <a:p>
            <a:pPr marL="0" indent="0">
              <a:buNone/>
            </a:pPr>
            <a:r>
              <a:rPr lang="en-US" sz="1800" dirty="0" smtClean="0"/>
              <a:t>National Council for the Social Studies</a:t>
            </a:r>
          </a:p>
          <a:p>
            <a:pPr marL="0" indent="0">
              <a:buNone/>
            </a:pPr>
            <a:r>
              <a:rPr lang="en-US" sz="1800" dirty="0" err="1" smtClean="0"/>
              <a:t>mherczog@ncss.org</a:t>
            </a:r>
            <a:endParaRPr lang="en-US" sz="1800" dirty="0"/>
          </a:p>
          <a:p>
            <a:pPr marL="0" indent="0">
              <a:buNone/>
            </a:pPr>
            <a:endParaRPr lang="en-US" sz="1800" dirty="0" smtClean="0"/>
          </a:p>
          <a:p>
            <a:pPr marL="0" indent="0">
              <a:buNone/>
            </a:pPr>
            <a:r>
              <a:rPr lang="en-US" sz="1800" dirty="0" smtClean="0"/>
              <a:t>Consultant </a:t>
            </a:r>
            <a:r>
              <a:rPr lang="en-US" sz="1800" dirty="0"/>
              <a:t>III, History-Social Science</a:t>
            </a:r>
          </a:p>
          <a:p>
            <a:pPr marL="0" indent="0">
              <a:buNone/>
            </a:pPr>
            <a:r>
              <a:rPr lang="en-US" sz="1800" dirty="0"/>
              <a:t>Los Angeles County Office of Education</a:t>
            </a:r>
          </a:p>
          <a:p>
            <a:pPr marL="0" indent="0">
              <a:buNone/>
            </a:pPr>
            <a:r>
              <a:rPr lang="en-US" sz="1800" dirty="0" err="1"/>
              <a:t>Herczog_Michelle@lacoe.edu</a:t>
            </a:r>
            <a:endParaRPr lang="en-US" sz="1800" dirty="0"/>
          </a:p>
          <a:p>
            <a:pPr marL="0" indent="0">
              <a:buNone/>
            </a:pPr>
            <a:endParaRPr lang="en-US" sz="1800" dirty="0"/>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pic>
        <p:nvPicPr>
          <p:cNvPr id="6" name="Picture 5" descr="E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8172" y="1816676"/>
            <a:ext cx="2538534" cy="3173168"/>
          </a:xfrm>
          <a:prstGeom prst="rect">
            <a:avLst/>
          </a:prstGeom>
        </p:spPr>
      </p:pic>
      <p:pic>
        <p:nvPicPr>
          <p:cNvPr id="4" name="Picture 3" descr="9-21-15_Slide2_smalC3F.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55407" y="4989844"/>
            <a:ext cx="1231392" cy="1591056"/>
          </a:xfrm>
          <a:prstGeom prst="rect">
            <a:avLst/>
          </a:prstGeom>
        </p:spPr>
      </p:pic>
    </p:spTree>
    <p:extLst>
      <p:ext uri="{BB962C8B-B14F-4D97-AF65-F5344CB8AC3E}">
        <p14:creationId xmlns:p14="http://schemas.microsoft.com/office/powerpoint/2010/main" val="69348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28" y="1080697"/>
            <a:ext cx="8363982" cy="1037114"/>
          </a:xfrm>
        </p:spPr>
        <p:txBody>
          <a:bodyPr>
            <a:normAutofit fontScale="90000"/>
          </a:bodyPr>
          <a:lstStyle/>
          <a:p>
            <a:r>
              <a:rPr lang="en-US" sz="3100" b="1" dirty="0" smtClean="0">
                <a:latin typeface="Century Gothic"/>
                <a:cs typeface="Century Gothic"/>
              </a:rPr>
              <a:t>Activity</a:t>
            </a:r>
            <a:br>
              <a:rPr lang="en-US" sz="3100" b="1" dirty="0" smtClean="0">
                <a:latin typeface="Century Gothic"/>
                <a:cs typeface="Century Gothic"/>
              </a:rPr>
            </a:br>
            <a:r>
              <a:rPr lang="en-US" sz="3100" b="1" cap="small" dirty="0">
                <a:latin typeface="Century Gothic"/>
                <a:cs typeface="Century Gothic"/>
              </a:rPr>
              <a:t>Discussion Guide: Shifts in the C3 Framework</a:t>
            </a:r>
            <a:r>
              <a:rPr lang="en-US" sz="3100" dirty="0">
                <a:latin typeface="Century Gothic"/>
                <a:cs typeface="Century Gothic"/>
              </a:rPr>
              <a:t/>
            </a:r>
            <a:br>
              <a:rPr lang="en-US" sz="3100" dirty="0">
                <a:latin typeface="Century Gothic"/>
                <a:cs typeface="Century Gothic"/>
              </a:rPr>
            </a:br>
            <a:r>
              <a:rPr lang="en-US" sz="3200" i="1" dirty="0">
                <a:solidFill>
                  <a:schemeClr val="tx1">
                    <a:lumMod val="65000"/>
                    <a:lumOff val="35000"/>
                  </a:schemeClr>
                </a:solidFill>
                <a:latin typeface="Century Gothic"/>
                <a:cs typeface="Century Gothic"/>
              </a:rPr>
              <a:t/>
            </a:r>
            <a:br>
              <a:rPr lang="en-US" sz="3200" i="1" dirty="0">
                <a:solidFill>
                  <a:schemeClr val="tx1">
                    <a:lumMod val="65000"/>
                    <a:lumOff val="35000"/>
                  </a:schemeClr>
                </a:solidFill>
                <a:latin typeface="Century Gothic"/>
                <a:cs typeface="Century Gothic"/>
              </a:rPr>
            </a:br>
            <a:endParaRPr lang="en-US" sz="3200" b="1" dirty="0">
              <a:latin typeface="Century Gothic"/>
              <a:cs typeface="Century Gothic"/>
            </a:endParaRPr>
          </a:p>
        </p:txBody>
      </p:sp>
      <p:sp>
        <p:nvSpPr>
          <p:cNvPr id="3" name="Content Placeholder 2"/>
          <p:cNvSpPr>
            <a:spLocks noGrp="1"/>
          </p:cNvSpPr>
          <p:nvPr>
            <p:ph idx="1"/>
          </p:nvPr>
        </p:nvSpPr>
        <p:spPr>
          <a:xfrm>
            <a:off x="213228" y="1451539"/>
            <a:ext cx="8539141" cy="5900222"/>
          </a:xfrm>
        </p:spPr>
        <p:txBody>
          <a:bodyPr>
            <a:normAutofit/>
          </a:bodyPr>
          <a:lstStyle/>
          <a:p>
            <a:pPr>
              <a:spcBef>
                <a:spcPts val="0"/>
              </a:spcBef>
              <a:buNone/>
            </a:pPr>
            <a:endParaRPr lang="en-US" dirty="0" smtClean="0">
              <a:solidFill>
                <a:schemeClr val="tx1">
                  <a:lumMod val="65000"/>
                  <a:lumOff val="35000"/>
                </a:schemeClr>
              </a:solidFill>
              <a:latin typeface="Century Gothic"/>
              <a:cs typeface="Century Gothic"/>
            </a:endParaRPr>
          </a:p>
          <a:p>
            <a:pPr marL="457200" lvl="0" indent="-457200">
              <a:buFont typeface="+mj-lt"/>
              <a:buAutoNum type="arabicPeriod" startAt="5"/>
            </a:pPr>
            <a:r>
              <a:rPr lang="en-US" dirty="0">
                <a:latin typeface="Century Gothic"/>
                <a:cs typeface="Century Gothic"/>
              </a:rPr>
              <a:t>What would represent evidence that the shifts are happening? How would we collect evidence (e.g., lesson plans, observations, assignments, graded student work)? What would we use to determine whether the evidence adequately reflects the Common Core's demands</a:t>
            </a:r>
            <a:r>
              <a:rPr lang="en-US" dirty="0" smtClean="0">
                <a:latin typeface="Century Gothic"/>
                <a:cs typeface="Century Gothic"/>
              </a:rPr>
              <a:t>?</a:t>
            </a:r>
            <a:endParaRPr lang="en-US" dirty="0">
              <a:latin typeface="Century Gothic"/>
              <a:cs typeface="Century Gothic"/>
            </a:endParaRPr>
          </a:p>
          <a:p>
            <a:pPr marL="457200" lvl="0" indent="-457200">
              <a:buFont typeface="+mj-lt"/>
              <a:buAutoNum type="arabicPeriod" startAt="5"/>
            </a:pPr>
            <a:r>
              <a:rPr lang="en-US" dirty="0">
                <a:latin typeface="Century Gothic"/>
                <a:cs typeface="Century Gothic"/>
              </a:rPr>
              <a:t>How can the shifts best be reflected in the separate domains of teaching frameworks (i.e., plan, learning environment, instruction, and assessment/differentiation)? What other avenues exist to articulate and communicate these expectations</a:t>
            </a:r>
            <a:r>
              <a:rPr lang="en-US" dirty="0" smtClean="0">
                <a:latin typeface="Century Gothic"/>
                <a:cs typeface="Century Gothic"/>
              </a:rPr>
              <a:t>?</a:t>
            </a:r>
            <a:endParaRPr lang="en-US" dirty="0">
              <a:latin typeface="Century Gothic"/>
              <a:cs typeface="Century Gothic"/>
            </a:endParaRPr>
          </a:p>
        </p:txBody>
      </p:sp>
      <p:sp>
        <p:nvSpPr>
          <p:cNvPr id="4" name="Rectangle 3"/>
          <p:cNvSpPr/>
          <p:nvPr/>
        </p:nvSpPr>
        <p:spPr>
          <a:xfrm>
            <a:off x="5570532" y="6347675"/>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7293806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28" y="878436"/>
            <a:ext cx="8363982" cy="1339850"/>
          </a:xfrm>
        </p:spPr>
        <p:txBody>
          <a:bodyPr>
            <a:normAutofit fontScale="90000"/>
          </a:bodyPr>
          <a:lstStyle/>
          <a:p>
            <a:r>
              <a:rPr lang="en-US" sz="3100" b="1" dirty="0" smtClean="0">
                <a:latin typeface="Century Gothic"/>
                <a:cs typeface="Century Gothic"/>
              </a:rPr>
              <a:t>Activity</a:t>
            </a:r>
            <a:br>
              <a:rPr lang="en-US" sz="3100" b="1" dirty="0" smtClean="0">
                <a:latin typeface="Century Gothic"/>
                <a:cs typeface="Century Gothic"/>
              </a:rPr>
            </a:br>
            <a:r>
              <a:rPr lang="en-US" sz="3100" b="1" cap="small" dirty="0">
                <a:latin typeface="Century Gothic"/>
                <a:cs typeface="Century Gothic"/>
              </a:rPr>
              <a:t>Discussion Guide: Shifts in the C3 Framework</a:t>
            </a:r>
            <a:r>
              <a:rPr lang="en-US" sz="3100" dirty="0">
                <a:latin typeface="Century Gothic"/>
                <a:cs typeface="Century Gothic"/>
              </a:rPr>
              <a:t/>
            </a:r>
            <a:br>
              <a:rPr lang="en-US" sz="3100" dirty="0">
                <a:latin typeface="Century Gothic"/>
                <a:cs typeface="Century Gothic"/>
              </a:rPr>
            </a:br>
            <a:r>
              <a:rPr lang="en-US" sz="3200" i="1" dirty="0">
                <a:solidFill>
                  <a:schemeClr val="tx1">
                    <a:lumMod val="65000"/>
                    <a:lumOff val="35000"/>
                  </a:schemeClr>
                </a:solidFill>
                <a:latin typeface="Century Gothic"/>
                <a:cs typeface="Century Gothic"/>
              </a:rPr>
              <a:t/>
            </a:r>
            <a:br>
              <a:rPr lang="en-US" sz="3200" i="1" dirty="0">
                <a:solidFill>
                  <a:schemeClr val="tx1">
                    <a:lumMod val="65000"/>
                    <a:lumOff val="35000"/>
                  </a:schemeClr>
                </a:solidFill>
                <a:latin typeface="Century Gothic"/>
                <a:cs typeface="Century Gothic"/>
              </a:rPr>
            </a:br>
            <a:endParaRPr lang="en-US" sz="3200" b="1" dirty="0">
              <a:latin typeface="Century Gothic"/>
              <a:cs typeface="Century Gothic"/>
            </a:endParaRPr>
          </a:p>
        </p:txBody>
      </p:sp>
      <p:sp>
        <p:nvSpPr>
          <p:cNvPr id="3" name="Content Placeholder 2"/>
          <p:cNvSpPr>
            <a:spLocks noGrp="1"/>
          </p:cNvSpPr>
          <p:nvPr>
            <p:ph idx="1"/>
          </p:nvPr>
        </p:nvSpPr>
        <p:spPr>
          <a:xfrm>
            <a:off x="262564" y="1853087"/>
            <a:ext cx="8539141" cy="5525438"/>
          </a:xfrm>
        </p:spPr>
        <p:txBody>
          <a:bodyPr>
            <a:normAutofit/>
          </a:bodyPr>
          <a:lstStyle/>
          <a:p>
            <a:pPr marL="457200" lvl="0" indent="-457200">
              <a:buFont typeface="+mj-lt"/>
              <a:buAutoNum type="arabicPeriod" startAt="7"/>
            </a:pPr>
            <a:r>
              <a:rPr lang="en-US" dirty="0" smtClean="0">
                <a:latin typeface="Century Gothic"/>
                <a:cs typeface="Century Gothic"/>
              </a:rPr>
              <a:t>What </a:t>
            </a:r>
            <a:r>
              <a:rPr lang="en-US" dirty="0">
                <a:latin typeface="Century Gothic"/>
                <a:cs typeface="Century Gothic"/>
              </a:rPr>
              <a:t>is needed for principals, teachers, and other school-based instructional personnel to deeply understand, embrace, and integrate these shifts? What experiences would they need to have? </a:t>
            </a:r>
            <a:r>
              <a:rPr lang="en-US" dirty="0" smtClean="0">
                <a:latin typeface="Century Gothic"/>
                <a:cs typeface="Century Gothic"/>
              </a:rPr>
              <a:t>     What </a:t>
            </a:r>
            <a:r>
              <a:rPr lang="en-US" dirty="0">
                <a:latin typeface="Century Gothic"/>
                <a:cs typeface="Century Gothic"/>
              </a:rPr>
              <a:t>resources do they need access to?</a:t>
            </a:r>
          </a:p>
        </p:txBody>
      </p:sp>
      <p:sp>
        <p:nvSpPr>
          <p:cNvPr id="4" name="Rectangle 3"/>
          <p:cNvSpPr/>
          <p:nvPr/>
        </p:nvSpPr>
        <p:spPr>
          <a:xfrm>
            <a:off x="5632983" y="6347675"/>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39209886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Shape 96"/>
          <p:cNvSpPr txBox="1">
            <a:spLocks noGrp="1"/>
          </p:cNvSpPr>
          <p:nvPr>
            <p:ph type="title"/>
          </p:nvPr>
        </p:nvSpPr>
        <p:spPr>
          <a:xfrm>
            <a:off x="304800" y="709045"/>
            <a:ext cx="8504238" cy="831850"/>
          </a:xfrm>
          <a:solidFill>
            <a:schemeClr val="bg1"/>
          </a:solidFill>
        </p:spPr>
        <p:txBody>
          <a:bodyPr tIns="45700" bIns="45700" rtlCol="0">
            <a:spAutoFit/>
          </a:bodyPr>
          <a:lstStyle/>
          <a:p>
            <a:pPr marL="350838" indent="-350838" eaLnBrk="1" fontAlgn="auto" hangingPunct="1">
              <a:spcAft>
                <a:spcPts val="0"/>
              </a:spcAft>
              <a:buClr>
                <a:srgbClr val="000000"/>
              </a:buClr>
              <a:buSzPct val="25000"/>
              <a:defRPr/>
            </a:pPr>
            <a:r>
              <a:rPr lang="en-US" sz="2400" cap="none" dirty="0" smtClean="0">
                <a:solidFill>
                  <a:srgbClr val="8EB4E3"/>
                </a:solidFill>
                <a:latin typeface="Century Gothic"/>
                <a:ea typeface="+mj-ea"/>
                <a:cs typeface="Century Gothic"/>
              </a:rPr>
              <a:t>1. Knowledge: The C3 Framework Overview</a:t>
            </a:r>
            <a:r>
              <a:rPr lang="en-US" sz="2400" b="0" cap="none" dirty="0" smtClean="0">
                <a:solidFill>
                  <a:srgbClr val="8EB4E3"/>
                </a:solidFill>
                <a:ea typeface="+mj-ea"/>
                <a:cs typeface="Arial" charset="0"/>
              </a:rPr>
              <a:t/>
            </a:r>
            <a:br>
              <a:rPr lang="en-US" sz="2400" b="0" cap="none" dirty="0" smtClean="0">
                <a:solidFill>
                  <a:srgbClr val="8EB4E3"/>
                </a:solidFill>
                <a:ea typeface="+mj-ea"/>
                <a:cs typeface="Arial" charset="0"/>
              </a:rPr>
            </a:br>
            <a:r>
              <a:rPr lang="en-US" sz="2400" i="1" dirty="0">
                <a:solidFill>
                  <a:schemeClr val="bg1">
                    <a:lumMod val="65000"/>
                  </a:schemeClr>
                </a:solidFill>
                <a:latin typeface="Calibri" pitchFamily="34" charset="0"/>
                <a:ea typeface="+mj-ea"/>
                <a:cs typeface="Calibri" pitchFamily="34" charset="0"/>
              </a:rPr>
              <a:t>Rationale, </a:t>
            </a:r>
            <a:r>
              <a:rPr lang="en-US" sz="2400" i="1" dirty="0" smtClean="0">
                <a:solidFill>
                  <a:schemeClr val="bg1">
                    <a:lumMod val="65000"/>
                  </a:schemeClr>
                </a:solidFill>
                <a:latin typeface="Calibri" pitchFamily="34" charset="0"/>
                <a:ea typeface="+mj-ea"/>
                <a:cs typeface="Calibri" pitchFamily="34" charset="0"/>
              </a:rPr>
              <a:t>BACKGROUND, Principles, </a:t>
            </a:r>
            <a:r>
              <a:rPr lang="en-US" sz="2400" i="1" dirty="0">
                <a:solidFill>
                  <a:schemeClr val="bg1">
                    <a:lumMod val="65000"/>
                  </a:schemeClr>
                </a:solidFill>
                <a:latin typeface="Calibri" pitchFamily="34" charset="0"/>
                <a:ea typeface="+mj-ea"/>
                <a:cs typeface="Calibri" pitchFamily="34" charset="0"/>
              </a:rPr>
              <a:t>and </a:t>
            </a:r>
            <a:r>
              <a:rPr lang="en-US" sz="2400" i="1" dirty="0" smtClean="0">
                <a:solidFill>
                  <a:schemeClr val="bg1">
                    <a:lumMod val="65000"/>
                  </a:schemeClr>
                </a:solidFill>
                <a:latin typeface="Calibri" pitchFamily="34" charset="0"/>
                <a:ea typeface="+mj-ea"/>
                <a:cs typeface="Calibri" pitchFamily="34" charset="0"/>
              </a:rPr>
              <a:t>Shifts</a:t>
            </a:r>
            <a:endParaRPr lang="en-US" sz="2400" b="0" cap="none" dirty="0" smtClean="0">
              <a:solidFill>
                <a:schemeClr val="bg1">
                  <a:lumMod val="65000"/>
                </a:schemeClr>
              </a:solidFill>
              <a:ea typeface="+mj-ea"/>
              <a:cs typeface="Arial" charset="0"/>
            </a:endParaRPr>
          </a:p>
        </p:txBody>
      </p:sp>
      <p:sp>
        <p:nvSpPr>
          <p:cNvPr id="4" name="Shape 283"/>
          <p:cNvSpPr txBox="1">
            <a:spLocks/>
          </p:cNvSpPr>
          <p:nvPr/>
        </p:nvSpPr>
        <p:spPr>
          <a:xfrm>
            <a:off x="304800" y="1637733"/>
            <a:ext cx="8504238" cy="831850"/>
          </a:xfrm>
          <a:prstGeom prst="rect">
            <a:avLst/>
          </a:prstGeom>
          <a:solidFill>
            <a:schemeClr val="accent1"/>
          </a:solidFill>
          <a:ln>
            <a:solidFill>
              <a:srgbClr val="000000"/>
            </a:solidFill>
          </a:ln>
        </p:spPr>
        <p:txBody>
          <a:bodyPr tIns="45700" bIns="45700">
            <a:spAutoFit/>
          </a:bodyPr>
          <a:lstStyle>
            <a:lvl1pPr algn="l" defTabSz="914400" rtl="0" eaLnBrk="1" latinLnBrk="0" hangingPunct="1">
              <a:spcBef>
                <a:spcPct val="0"/>
              </a:spcBef>
              <a:buNone/>
              <a:defRPr sz="4000" b="1" kern="1200" cap="all">
                <a:solidFill>
                  <a:schemeClr val="tx2">
                    <a:lumMod val="75000"/>
                  </a:schemeClr>
                </a:solidFill>
                <a:latin typeface="Century Gothic" pitchFamily="34" charset="0"/>
                <a:ea typeface="+mj-ea"/>
                <a:cs typeface="+mj-cs"/>
              </a:defRPr>
            </a:lvl1pPr>
          </a:lstStyle>
          <a:p>
            <a:pPr>
              <a:buClr>
                <a:srgbClr val="000000"/>
              </a:buClr>
              <a:buSzPct val="25000"/>
              <a:defRPr/>
            </a:pPr>
            <a:r>
              <a:rPr lang="en-US" sz="2400" cap="none" dirty="0" smtClean="0">
                <a:solidFill>
                  <a:schemeClr val="bg1"/>
                </a:solidFill>
                <a:cs typeface="Arial" charset="0"/>
              </a:rPr>
              <a:t>2. Vision</a:t>
            </a:r>
          </a:p>
          <a:p>
            <a:pPr marL="350838">
              <a:buClr>
                <a:srgbClr val="000000"/>
              </a:buClr>
              <a:buSzPct val="25000"/>
              <a:defRPr/>
            </a:pPr>
            <a:r>
              <a:rPr lang="en-US" sz="2400" i="1" dirty="0">
                <a:solidFill>
                  <a:schemeClr val="bg1"/>
                </a:solidFill>
                <a:latin typeface="Calibri" pitchFamily="34" charset="0"/>
                <a:cs typeface="Calibri" pitchFamily="34" charset="0"/>
              </a:rPr>
              <a:t>An Opportunity to Bring Focus and Coherence</a:t>
            </a:r>
          </a:p>
        </p:txBody>
      </p:sp>
      <p:sp>
        <p:nvSpPr>
          <p:cNvPr id="6" name="Shape 310"/>
          <p:cNvSpPr txBox="1">
            <a:spLocks/>
          </p:cNvSpPr>
          <p:nvPr/>
        </p:nvSpPr>
        <p:spPr>
          <a:xfrm>
            <a:off x="304800" y="2568008"/>
            <a:ext cx="8504238" cy="1200150"/>
          </a:xfrm>
          <a:prstGeom prst="rect">
            <a:avLst/>
          </a:prstGeom>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tx2">
                    <a:lumMod val="40000"/>
                    <a:lumOff val="60000"/>
                  </a:schemeClr>
                </a:solidFill>
                <a:cs typeface="Arial" charset="0"/>
              </a:rPr>
              <a:t>3. Metrics</a:t>
            </a:r>
          </a:p>
          <a:p>
            <a:pPr marL="350838">
              <a:buClr>
                <a:srgbClr val="000000"/>
              </a:buClr>
              <a:buSzPct val="25000"/>
              <a:defRPr/>
            </a:pPr>
            <a:r>
              <a:rPr lang="en-US" sz="2400" i="1" cap="all" dirty="0">
                <a:solidFill>
                  <a:srgbClr val="A6A6A6"/>
                </a:solidFill>
                <a:latin typeface="Calibri" pitchFamily="34" charset="0"/>
                <a:cs typeface="Calibri" pitchFamily="34" charset="0"/>
              </a:rPr>
              <a:t>Clear goals, a picture of progress, and a commitment to monitor and adjust  </a:t>
            </a:r>
          </a:p>
        </p:txBody>
      </p:sp>
      <p:sp>
        <p:nvSpPr>
          <p:cNvPr id="8" name="Shape 337"/>
          <p:cNvSpPr txBox="1">
            <a:spLocks/>
          </p:cNvSpPr>
          <p:nvPr/>
        </p:nvSpPr>
        <p:spPr>
          <a:xfrm>
            <a:off x="304800" y="3864995"/>
            <a:ext cx="8504238" cy="1200150"/>
          </a:xfrm>
          <a:prstGeom prst="rect">
            <a:avLst/>
          </a:prstGeom>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tx2">
                    <a:lumMod val="40000"/>
                    <a:lumOff val="60000"/>
                  </a:schemeClr>
                </a:solidFill>
                <a:cs typeface="Arial" charset="0"/>
              </a:rPr>
              <a:t>4. Build Capacity</a:t>
            </a:r>
          </a:p>
          <a:p>
            <a:pPr marL="350838">
              <a:buClr>
                <a:srgbClr val="000000"/>
              </a:buClr>
              <a:buSzPct val="25000"/>
              <a:defRPr/>
            </a:pPr>
            <a:r>
              <a:rPr lang="en-US" sz="2400" i="1" cap="all" dirty="0">
                <a:solidFill>
                  <a:srgbClr val="A6A6A6"/>
                </a:solidFill>
                <a:latin typeface="Calibri" pitchFamily="34" charset="0"/>
                <a:cs typeface="Calibri" pitchFamily="34" charset="0"/>
              </a:rPr>
              <a:t>Support a learning organization in which learning together is valued </a:t>
            </a:r>
          </a:p>
        </p:txBody>
      </p:sp>
      <p:sp>
        <p:nvSpPr>
          <p:cNvPr id="10" name="Shape 359"/>
          <p:cNvSpPr txBox="1">
            <a:spLocks/>
          </p:cNvSpPr>
          <p:nvPr/>
        </p:nvSpPr>
        <p:spPr>
          <a:xfrm>
            <a:off x="304800" y="5163570"/>
            <a:ext cx="8504238" cy="1200150"/>
          </a:xfrm>
          <a:prstGeom prst="rect">
            <a:avLst/>
          </a:prstGeom>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tx2">
                    <a:lumMod val="40000"/>
                    <a:lumOff val="60000"/>
                  </a:schemeClr>
                </a:solidFill>
                <a:cs typeface="Arial" charset="0"/>
              </a:rPr>
              <a:t>5. Stay Engaged</a:t>
            </a:r>
          </a:p>
          <a:p>
            <a:pPr marL="350838">
              <a:buClr>
                <a:srgbClr val="000000"/>
              </a:buClr>
              <a:buSzPct val="25000"/>
              <a:defRPr/>
            </a:pPr>
            <a:r>
              <a:rPr lang="en-US" sz="2400" i="1" cap="all" dirty="0">
                <a:solidFill>
                  <a:srgbClr val="A6A6A6"/>
                </a:solidFill>
                <a:latin typeface="Calibri" pitchFamily="34" charset="0"/>
                <a:cs typeface="Calibri" pitchFamily="34" charset="0"/>
              </a:rPr>
              <a:t>The work is developing. Stay engaged and continue learning.</a:t>
            </a:r>
          </a:p>
        </p:txBody>
      </p:sp>
      <p:pic>
        <p:nvPicPr>
          <p:cNvPr id="7" name="Picture 6"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234934425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290"/>
          <p:cNvSpPr>
            <a:spLocks noGrp="1"/>
          </p:cNvSpPr>
          <p:nvPr>
            <p:ph type="title"/>
          </p:nvPr>
        </p:nvSpPr>
        <p:spPr>
          <a:xfrm>
            <a:off x="457200" y="887725"/>
            <a:ext cx="8229600" cy="1384954"/>
          </a:xfrm>
        </p:spPr>
        <p:txBody>
          <a:bodyPr tIns="45700" bIns="45700">
            <a:spAutoFit/>
          </a:bodyPr>
          <a:lstStyle/>
          <a:p>
            <a:pPr algn="l" eaLnBrk="1" hangingPunct="1">
              <a:buClr>
                <a:srgbClr val="000000"/>
              </a:buClr>
              <a:buSzPct val="25000"/>
            </a:pPr>
            <a:r>
              <a:rPr lang="en-US" sz="2800" b="1" dirty="0">
                <a:solidFill>
                  <a:srgbClr val="17375E"/>
                </a:solidFill>
                <a:latin typeface="Century Gothic"/>
                <a:cs typeface="Century Gothic"/>
                <a:sym typeface="Arial" charset="0"/>
              </a:rPr>
              <a:t>Visionary Leadership:</a:t>
            </a:r>
            <a:r>
              <a:rPr lang="en-US" sz="2800" b="1" dirty="0" smtClean="0">
                <a:solidFill>
                  <a:srgbClr val="17375E"/>
                </a:solidFill>
                <a:latin typeface="Century Gothic"/>
                <a:cs typeface="Century Gothic"/>
                <a:sym typeface="Arial" charset="0"/>
              </a:rPr>
              <a:t> </a:t>
            </a:r>
            <a:br>
              <a:rPr lang="en-US" sz="2800" b="1" dirty="0" smtClean="0">
                <a:solidFill>
                  <a:srgbClr val="17375E"/>
                </a:solidFill>
                <a:latin typeface="Century Gothic"/>
                <a:cs typeface="Century Gothic"/>
                <a:sym typeface="Arial" charset="0"/>
              </a:rPr>
            </a:br>
            <a:r>
              <a:rPr lang="en-US" sz="2800" b="1" dirty="0" smtClean="0">
                <a:solidFill>
                  <a:srgbClr val="17375E"/>
                </a:solidFill>
                <a:latin typeface="Century Gothic"/>
                <a:cs typeface="Century Gothic"/>
                <a:sym typeface="Arial" charset="0"/>
              </a:rPr>
              <a:t>The C3 Framework as </a:t>
            </a:r>
            <a:r>
              <a:rPr lang="en-US" sz="2800" b="1" dirty="0">
                <a:solidFill>
                  <a:srgbClr val="17375E"/>
                </a:solidFill>
                <a:latin typeface="Century Gothic"/>
                <a:cs typeface="Century Gothic"/>
                <a:sym typeface="Arial" charset="0"/>
              </a:rPr>
              <a:t>an Opportunity to Lead with Focus and Coherence</a:t>
            </a:r>
          </a:p>
        </p:txBody>
      </p:sp>
      <p:sp>
        <p:nvSpPr>
          <p:cNvPr id="291" name="Shape 291"/>
          <p:cNvSpPr txBox="1">
            <a:spLocks noGrp="1"/>
          </p:cNvSpPr>
          <p:nvPr>
            <p:ph idx="1"/>
          </p:nvPr>
        </p:nvSpPr>
        <p:spPr>
          <a:xfrm>
            <a:off x="468643" y="2371685"/>
            <a:ext cx="8137525" cy="3491171"/>
          </a:xfrm>
        </p:spPr>
        <p:txBody>
          <a:bodyPr tIns="45700" bIns="45700" rtlCol="0">
            <a:spAutoFit/>
          </a:bodyPr>
          <a:lstStyle/>
          <a:p>
            <a:pPr marL="342900" indent="-342900" eaLnBrk="1" hangingPunct="1">
              <a:lnSpc>
                <a:spcPct val="114000"/>
              </a:lnSpc>
              <a:spcBef>
                <a:spcPts val="1200"/>
              </a:spcBef>
              <a:buClr>
                <a:srgbClr val="000000"/>
              </a:buClr>
              <a:buSzPct val="132000"/>
              <a:buFont typeface="Arial" charset="0"/>
              <a:buChar char="•"/>
              <a:defRPr/>
            </a:pPr>
            <a:r>
              <a:rPr lang="x-none" sz="2800" dirty="0">
                <a:solidFill>
                  <a:schemeClr val="tx1">
                    <a:lumMod val="95000"/>
                    <a:lumOff val="5000"/>
                  </a:schemeClr>
                </a:solidFill>
                <a:latin typeface="Century Gothic"/>
                <a:ea typeface="+mn-ea"/>
                <a:cs typeface="Century Gothic"/>
                <a:sym typeface="Arial"/>
              </a:rPr>
              <a:t>Clear vision of </a:t>
            </a:r>
            <a:r>
              <a:rPr lang="x-none" sz="2800" dirty="0" smtClean="0">
                <a:solidFill>
                  <a:schemeClr val="tx1">
                    <a:lumMod val="95000"/>
                    <a:lumOff val="5000"/>
                  </a:schemeClr>
                </a:solidFill>
                <a:latin typeface="Century Gothic"/>
                <a:ea typeface="+mn-ea"/>
                <a:cs typeface="Century Gothic"/>
                <a:sym typeface="Arial"/>
              </a:rPr>
              <a:t>college</a:t>
            </a:r>
            <a:r>
              <a:rPr lang="en-US" sz="2800" dirty="0" smtClean="0">
                <a:solidFill>
                  <a:schemeClr val="tx1">
                    <a:lumMod val="95000"/>
                    <a:lumOff val="5000"/>
                  </a:schemeClr>
                </a:solidFill>
                <a:latin typeface="Century Gothic"/>
                <a:ea typeface="+mn-ea"/>
                <a:cs typeface="Century Gothic"/>
                <a:sym typeface="Arial"/>
              </a:rPr>
              <a:t>, </a:t>
            </a:r>
            <a:r>
              <a:rPr lang="x-none" sz="2800" dirty="0" smtClean="0">
                <a:solidFill>
                  <a:schemeClr val="tx1">
                    <a:lumMod val="95000"/>
                    <a:lumOff val="5000"/>
                  </a:schemeClr>
                </a:solidFill>
                <a:latin typeface="Century Gothic"/>
                <a:ea typeface="+mn-ea"/>
                <a:cs typeface="Century Gothic"/>
                <a:sym typeface="Arial"/>
              </a:rPr>
              <a:t>career</a:t>
            </a:r>
            <a:r>
              <a:rPr lang="en-US" sz="2800" dirty="0" smtClean="0">
                <a:solidFill>
                  <a:schemeClr val="tx1">
                    <a:lumMod val="95000"/>
                    <a:lumOff val="5000"/>
                  </a:schemeClr>
                </a:solidFill>
                <a:latin typeface="Century Gothic"/>
                <a:ea typeface="+mn-ea"/>
                <a:cs typeface="Century Gothic"/>
                <a:sym typeface="Arial"/>
              </a:rPr>
              <a:t>, and citizenship</a:t>
            </a:r>
            <a:r>
              <a:rPr lang="x-none" sz="2800" dirty="0" smtClean="0">
                <a:solidFill>
                  <a:schemeClr val="tx1">
                    <a:lumMod val="95000"/>
                    <a:lumOff val="5000"/>
                  </a:schemeClr>
                </a:solidFill>
                <a:latin typeface="Century Gothic"/>
                <a:ea typeface="+mn-ea"/>
                <a:cs typeface="Century Gothic"/>
                <a:sym typeface="Arial"/>
              </a:rPr>
              <a:t> </a:t>
            </a:r>
            <a:r>
              <a:rPr lang="x-none" sz="2800" dirty="0">
                <a:solidFill>
                  <a:schemeClr val="tx1">
                    <a:lumMod val="95000"/>
                    <a:lumOff val="5000"/>
                  </a:schemeClr>
                </a:solidFill>
                <a:latin typeface="Century Gothic"/>
                <a:ea typeface="+mn-ea"/>
                <a:cs typeface="Century Gothic"/>
                <a:sym typeface="Arial"/>
              </a:rPr>
              <a:t>readiness for all </a:t>
            </a:r>
            <a:r>
              <a:rPr lang="x-none" sz="2800" dirty="0" smtClean="0">
                <a:solidFill>
                  <a:schemeClr val="tx1">
                    <a:lumMod val="95000"/>
                    <a:lumOff val="5000"/>
                  </a:schemeClr>
                </a:solidFill>
                <a:latin typeface="Century Gothic"/>
                <a:ea typeface="+mn-ea"/>
                <a:cs typeface="Century Gothic"/>
                <a:sym typeface="Arial"/>
              </a:rPr>
              <a:t>students</a:t>
            </a:r>
            <a:r>
              <a:rPr lang="en-US" sz="2800" dirty="0" smtClean="0">
                <a:solidFill>
                  <a:schemeClr val="tx1">
                    <a:lumMod val="95000"/>
                    <a:lumOff val="5000"/>
                  </a:schemeClr>
                </a:solidFill>
                <a:latin typeface="Century Gothic"/>
                <a:ea typeface="+mn-ea"/>
                <a:cs typeface="Century Gothic"/>
                <a:sym typeface="Arial"/>
              </a:rPr>
              <a:t>.</a:t>
            </a:r>
            <a:endParaRPr lang="x-none" sz="2800" dirty="0">
              <a:solidFill>
                <a:schemeClr val="tx1">
                  <a:lumMod val="95000"/>
                  <a:lumOff val="5000"/>
                </a:schemeClr>
              </a:solidFill>
              <a:latin typeface="Century Gothic"/>
              <a:ea typeface="+mn-ea"/>
              <a:cs typeface="Century Gothic"/>
              <a:sym typeface="Arial"/>
            </a:endParaRPr>
          </a:p>
          <a:p>
            <a:pPr marL="342900" indent="-342900" eaLnBrk="1" hangingPunct="1">
              <a:lnSpc>
                <a:spcPct val="114000"/>
              </a:lnSpc>
              <a:spcBef>
                <a:spcPts val="1200"/>
              </a:spcBef>
              <a:buClr>
                <a:srgbClr val="000000"/>
              </a:buClr>
              <a:buSzPct val="132000"/>
              <a:buFont typeface="Arial" charset="0"/>
              <a:buChar char="•"/>
              <a:defRPr/>
            </a:pPr>
            <a:r>
              <a:rPr lang="x-none" sz="2800" dirty="0">
                <a:solidFill>
                  <a:schemeClr val="tx1">
                    <a:lumMod val="95000"/>
                    <a:lumOff val="5000"/>
                  </a:schemeClr>
                </a:solidFill>
                <a:latin typeface="Century Gothic"/>
                <a:ea typeface="+mn-ea"/>
                <a:cs typeface="Century Gothic"/>
                <a:sym typeface="Arial"/>
              </a:rPr>
              <a:t>Cannot be viewed as </a:t>
            </a:r>
            <a:r>
              <a:rPr lang="x-none" sz="2800" i="1" dirty="0">
                <a:solidFill>
                  <a:schemeClr val="tx1">
                    <a:lumMod val="95000"/>
                    <a:lumOff val="5000"/>
                  </a:schemeClr>
                </a:solidFill>
                <a:latin typeface="Century Gothic"/>
                <a:ea typeface="+mn-ea"/>
                <a:cs typeface="Century Gothic"/>
                <a:sym typeface="Arial"/>
              </a:rPr>
              <a:t>one more</a:t>
            </a:r>
            <a:r>
              <a:rPr lang="x-none" sz="2800" dirty="0">
                <a:solidFill>
                  <a:schemeClr val="tx1">
                    <a:lumMod val="95000"/>
                    <a:lumOff val="5000"/>
                  </a:schemeClr>
                </a:solidFill>
                <a:latin typeface="Century Gothic"/>
                <a:ea typeface="+mn-ea"/>
                <a:cs typeface="Century Gothic"/>
                <a:sym typeface="Arial"/>
              </a:rPr>
              <a:t> thing to </a:t>
            </a:r>
            <a:r>
              <a:rPr lang="x-none" sz="2800" dirty="0" smtClean="0">
                <a:solidFill>
                  <a:schemeClr val="tx1">
                    <a:lumMod val="95000"/>
                    <a:lumOff val="5000"/>
                  </a:schemeClr>
                </a:solidFill>
                <a:latin typeface="Century Gothic"/>
                <a:ea typeface="+mn-ea"/>
                <a:cs typeface="Century Gothic"/>
                <a:sym typeface="Arial"/>
              </a:rPr>
              <a:t>do</a:t>
            </a:r>
            <a:r>
              <a:rPr lang="en-US" sz="2800" dirty="0" smtClean="0">
                <a:solidFill>
                  <a:schemeClr val="tx1">
                    <a:lumMod val="95000"/>
                    <a:lumOff val="5000"/>
                  </a:schemeClr>
                </a:solidFill>
                <a:latin typeface="Century Gothic"/>
                <a:ea typeface="+mn-ea"/>
                <a:cs typeface="Century Gothic"/>
                <a:sym typeface="Arial"/>
              </a:rPr>
              <a:t>.</a:t>
            </a:r>
            <a:endParaRPr lang="x-none" sz="2800" dirty="0">
              <a:solidFill>
                <a:schemeClr val="tx1">
                  <a:lumMod val="95000"/>
                  <a:lumOff val="5000"/>
                </a:schemeClr>
              </a:solidFill>
              <a:latin typeface="Century Gothic"/>
              <a:ea typeface="+mn-ea"/>
              <a:cs typeface="Century Gothic"/>
              <a:sym typeface="Arial"/>
            </a:endParaRPr>
          </a:p>
          <a:p>
            <a:pPr marL="342900" indent="-342900" eaLnBrk="1" hangingPunct="1">
              <a:lnSpc>
                <a:spcPct val="114000"/>
              </a:lnSpc>
              <a:spcBef>
                <a:spcPts val="1200"/>
              </a:spcBef>
              <a:buClr>
                <a:srgbClr val="000000"/>
              </a:buClr>
              <a:buSzPct val="132000"/>
              <a:buFont typeface="Arial" charset="0"/>
              <a:buChar char="•"/>
              <a:defRPr/>
            </a:pPr>
            <a:r>
              <a:rPr lang="x-none" sz="2800" dirty="0">
                <a:solidFill>
                  <a:schemeClr val="tx1">
                    <a:lumMod val="95000"/>
                    <a:lumOff val="5000"/>
                  </a:schemeClr>
                </a:solidFill>
                <a:latin typeface="Century Gothic"/>
                <a:ea typeface="+mn-ea"/>
                <a:cs typeface="Century Gothic"/>
                <a:sym typeface="Arial"/>
              </a:rPr>
              <a:t>Leadership decisions are filtered through the </a:t>
            </a:r>
            <a:r>
              <a:rPr lang="x-none" sz="2800" dirty="0" smtClean="0">
                <a:solidFill>
                  <a:schemeClr val="tx1">
                    <a:lumMod val="95000"/>
                    <a:lumOff val="5000"/>
                  </a:schemeClr>
                </a:solidFill>
                <a:latin typeface="Century Gothic"/>
                <a:ea typeface="+mn-ea"/>
                <a:cs typeface="Century Gothic"/>
                <a:sym typeface="Arial"/>
              </a:rPr>
              <a:t>shifts</a:t>
            </a:r>
            <a:r>
              <a:rPr lang="en-US" sz="2800" dirty="0" smtClean="0">
                <a:solidFill>
                  <a:schemeClr val="tx1">
                    <a:lumMod val="95000"/>
                    <a:lumOff val="5000"/>
                  </a:schemeClr>
                </a:solidFill>
                <a:latin typeface="Century Gothic"/>
                <a:ea typeface="+mn-ea"/>
                <a:cs typeface="Century Gothic"/>
                <a:sym typeface="Arial"/>
              </a:rPr>
              <a:t>.</a:t>
            </a:r>
            <a:endParaRPr lang="x-none" sz="2800" dirty="0">
              <a:solidFill>
                <a:schemeClr val="tx1">
                  <a:lumMod val="95000"/>
                  <a:lumOff val="5000"/>
                </a:schemeClr>
              </a:solidFill>
              <a:latin typeface="Century Gothic"/>
              <a:ea typeface="+mn-ea"/>
              <a:cs typeface="Century Gothic"/>
              <a:sym typeface="Arial"/>
            </a:endParaRPr>
          </a:p>
          <a:p>
            <a:pPr indent="-222250" eaLnBrk="1" fontAlgn="auto" hangingPunct="1">
              <a:spcBef>
                <a:spcPts val="640"/>
              </a:spcBef>
              <a:spcAft>
                <a:spcPts val="0"/>
              </a:spcAft>
              <a:buClr>
                <a:schemeClr val="dk1"/>
              </a:buClr>
              <a:buFont typeface="Arial"/>
              <a:buChar char="•"/>
              <a:defRPr/>
            </a:pPr>
            <a:endParaRPr lang="x-none" sz="2800" dirty="0">
              <a:solidFill>
                <a:schemeClr val="dk1"/>
              </a:solidFill>
              <a:ea typeface="+mn-ea"/>
              <a:sym typeface="Arial"/>
            </a:endParaRPr>
          </a:p>
        </p:txBody>
      </p:sp>
      <p:sp>
        <p:nvSpPr>
          <p:cNvPr id="5" name="Rectangle 4"/>
          <p:cNvSpPr/>
          <p:nvPr/>
        </p:nvSpPr>
        <p:spPr>
          <a:xfrm>
            <a:off x="5385061" y="6354171"/>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122486234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hape 297"/>
          <p:cNvSpPr>
            <a:spLocks noGrp="1"/>
          </p:cNvSpPr>
          <p:nvPr>
            <p:ph type="title"/>
          </p:nvPr>
        </p:nvSpPr>
        <p:spPr>
          <a:xfrm>
            <a:off x="478991" y="858835"/>
            <a:ext cx="8229600" cy="584735"/>
          </a:xfrm>
        </p:spPr>
        <p:txBody>
          <a:bodyPr tIns="45700" bIns="45700">
            <a:spAutoFit/>
          </a:bodyPr>
          <a:lstStyle/>
          <a:p>
            <a:pPr algn="l" eaLnBrk="1" hangingPunct="1">
              <a:buClr>
                <a:srgbClr val="000000"/>
              </a:buClr>
              <a:buSzPct val="25000"/>
            </a:pPr>
            <a:r>
              <a:rPr lang="en-US" sz="3200" b="1" dirty="0" smtClean="0">
                <a:solidFill>
                  <a:srgbClr val="17375E"/>
                </a:solidFill>
                <a:latin typeface="Century Gothic" charset="0"/>
                <a:sym typeface="Arial" charset="0"/>
              </a:rPr>
              <a:t>Key Questions</a:t>
            </a:r>
            <a:endParaRPr lang="en-US" sz="3200" b="1" dirty="0">
              <a:solidFill>
                <a:srgbClr val="17375E"/>
              </a:solidFill>
              <a:latin typeface="Century Gothic" charset="0"/>
              <a:sym typeface="Arial" charset="0"/>
            </a:endParaRPr>
          </a:p>
        </p:txBody>
      </p:sp>
      <p:sp>
        <p:nvSpPr>
          <p:cNvPr id="298" name="Shape 298"/>
          <p:cNvSpPr txBox="1">
            <a:spLocks noGrp="1"/>
          </p:cNvSpPr>
          <p:nvPr>
            <p:ph idx="1"/>
          </p:nvPr>
        </p:nvSpPr>
        <p:spPr>
          <a:xfrm>
            <a:off x="275765" y="1712511"/>
            <a:ext cx="8229600" cy="4216499"/>
          </a:xfrm>
        </p:spPr>
        <p:txBody>
          <a:bodyPr tIns="45700" bIns="45700" rtlCol="0">
            <a:spAutoFit/>
          </a:bodyPr>
          <a:lstStyle/>
          <a:p>
            <a:pPr marL="463550" lvl="1" indent="-238125" eaLnBrk="1" fontAlgn="auto" hangingPunct="1">
              <a:spcBef>
                <a:spcPts val="560"/>
              </a:spcBef>
              <a:spcAft>
                <a:spcPts val="0"/>
              </a:spcAft>
              <a:buClr>
                <a:schemeClr val="dk1"/>
              </a:buClr>
              <a:buSzPct val="118055"/>
              <a:buFont typeface="Arial"/>
              <a:buChar char="•"/>
              <a:defRPr/>
            </a:pPr>
            <a:r>
              <a:rPr lang="en-US" sz="2400" dirty="0" smtClean="0">
                <a:latin typeface="Century Gothic"/>
                <a:cs typeface="Century Gothic"/>
                <a:sym typeface="Arial"/>
              </a:rPr>
              <a:t>How will you assess the outcomes?</a:t>
            </a:r>
            <a:endParaRPr lang="x-none" sz="2400" dirty="0">
              <a:solidFill>
                <a:schemeClr val="dk1"/>
              </a:solidFill>
              <a:latin typeface="Century Gothic"/>
              <a:cs typeface="Century Gothic"/>
              <a:sym typeface="Arial"/>
            </a:endParaRPr>
          </a:p>
          <a:p>
            <a:pPr marL="463550" lvl="1" indent="-238125" eaLnBrk="1" fontAlgn="auto" hangingPunct="1">
              <a:spcBef>
                <a:spcPts val="560"/>
              </a:spcBef>
              <a:spcAft>
                <a:spcPts val="0"/>
              </a:spcAft>
              <a:buClr>
                <a:schemeClr val="dk1"/>
              </a:buClr>
              <a:buSzPct val="118055"/>
              <a:buFont typeface="Arial"/>
              <a:buChar char="•"/>
              <a:defRPr/>
            </a:pPr>
            <a:r>
              <a:rPr lang="x-none" sz="2400" dirty="0">
                <a:solidFill>
                  <a:schemeClr val="dk1"/>
                </a:solidFill>
                <a:latin typeface="Century Gothic"/>
                <a:cs typeface="Century Gothic"/>
                <a:sym typeface="Arial"/>
              </a:rPr>
              <a:t>What </a:t>
            </a:r>
            <a:r>
              <a:rPr lang="en-US" sz="2400" dirty="0" smtClean="0">
                <a:solidFill>
                  <a:schemeClr val="dk1"/>
                </a:solidFill>
                <a:latin typeface="Century Gothic"/>
                <a:cs typeface="Century Gothic"/>
                <a:sym typeface="Arial"/>
              </a:rPr>
              <a:t>will professional development look like</a:t>
            </a:r>
            <a:r>
              <a:rPr lang="x-none" sz="2400" dirty="0" smtClean="0">
                <a:solidFill>
                  <a:schemeClr val="dk1"/>
                </a:solidFill>
                <a:latin typeface="Century Gothic"/>
                <a:cs typeface="Century Gothic"/>
                <a:sym typeface="Arial"/>
              </a:rPr>
              <a:t>?</a:t>
            </a:r>
            <a:endParaRPr lang="x-none" sz="2400" dirty="0">
              <a:solidFill>
                <a:schemeClr val="dk1"/>
              </a:solidFill>
              <a:latin typeface="Century Gothic"/>
              <a:cs typeface="Century Gothic"/>
              <a:sym typeface="Arial"/>
            </a:endParaRPr>
          </a:p>
          <a:p>
            <a:pPr marL="463550" lvl="1" indent="-238125" eaLnBrk="1" fontAlgn="auto" hangingPunct="1">
              <a:spcBef>
                <a:spcPts val="560"/>
              </a:spcBef>
              <a:spcAft>
                <a:spcPts val="0"/>
              </a:spcAft>
              <a:buClr>
                <a:schemeClr val="dk1"/>
              </a:buClr>
              <a:buSzPct val="118055"/>
              <a:buFont typeface="Arial"/>
              <a:buChar char="•"/>
              <a:defRPr/>
            </a:pPr>
            <a:r>
              <a:rPr lang="x-none" sz="2400" dirty="0">
                <a:solidFill>
                  <a:schemeClr val="dk1"/>
                </a:solidFill>
                <a:latin typeface="Century Gothic"/>
                <a:cs typeface="Century Gothic"/>
                <a:sym typeface="Arial"/>
              </a:rPr>
              <a:t>What </a:t>
            </a:r>
            <a:r>
              <a:rPr lang="en-US" sz="2400" dirty="0" smtClean="0">
                <a:solidFill>
                  <a:schemeClr val="dk1"/>
                </a:solidFill>
                <a:latin typeface="Century Gothic"/>
                <a:cs typeface="Century Gothic"/>
                <a:sym typeface="Arial"/>
              </a:rPr>
              <a:t>will</a:t>
            </a:r>
            <a:r>
              <a:rPr lang="x-none" sz="2400" dirty="0" smtClean="0">
                <a:solidFill>
                  <a:schemeClr val="dk1"/>
                </a:solidFill>
                <a:latin typeface="Century Gothic"/>
                <a:cs typeface="Century Gothic"/>
                <a:sym typeface="Arial"/>
              </a:rPr>
              <a:t> </a:t>
            </a:r>
            <a:r>
              <a:rPr lang="x-none" sz="2400" dirty="0">
                <a:solidFill>
                  <a:schemeClr val="dk1"/>
                </a:solidFill>
                <a:latin typeface="Century Gothic"/>
                <a:cs typeface="Century Gothic"/>
                <a:sym typeface="Arial"/>
              </a:rPr>
              <a:t>you look for in </a:t>
            </a:r>
            <a:r>
              <a:rPr lang="en-US" sz="2400" dirty="0" smtClean="0">
                <a:solidFill>
                  <a:schemeClr val="dk1"/>
                </a:solidFill>
                <a:latin typeface="Century Gothic"/>
                <a:cs typeface="Century Gothic"/>
                <a:sym typeface="Arial"/>
              </a:rPr>
              <a:t>classroom</a:t>
            </a:r>
            <a:r>
              <a:rPr lang="x-none" sz="2400" dirty="0" smtClean="0">
                <a:solidFill>
                  <a:schemeClr val="dk1"/>
                </a:solidFill>
                <a:latin typeface="Century Gothic"/>
                <a:cs typeface="Century Gothic"/>
                <a:sym typeface="Arial"/>
              </a:rPr>
              <a:t> observations?</a:t>
            </a:r>
            <a:endParaRPr lang="en-US" sz="2400" dirty="0" smtClean="0">
              <a:solidFill>
                <a:schemeClr val="dk1"/>
              </a:solidFill>
              <a:latin typeface="Century Gothic"/>
              <a:cs typeface="Century Gothic"/>
              <a:sym typeface="Arial"/>
            </a:endParaRPr>
          </a:p>
          <a:p>
            <a:pPr marL="463550" lvl="1" indent="-238125" eaLnBrk="1" fontAlgn="auto" hangingPunct="1">
              <a:spcBef>
                <a:spcPts val="560"/>
              </a:spcBef>
              <a:spcAft>
                <a:spcPts val="0"/>
              </a:spcAft>
              <a:buClr>
                <a:schemeClr val="dk1"/>
              </a:buClr>
              <a:buSzPct val="118055"/>
              <a:buFont typeface="Arial"/>
              <a:buChar char="•"/>
              <a:defRPr/>
            </a:pPr>
            <a:r>
              <a:rPr lang="en-US" sz="2400" dirty="0" smtClean="0">
                <a:solidFill>
                  <a:schemeClr val="dk1"/>
                </a:solidFill>
                <a:latin typeface="Century Gothic"/>
                <a:cs typeface="Century Gothic"/>
                <a:sym typeface="Arial"/>
              </a:rPr>
              <a:t>What resources do you have to support implementation?</a:t>
            </a:r>
            <a:endParaRPr lang="x-none" sz="2400" dirty="0">
              <a:solidFill>
                <a:schemeClr val="dk1"/>
              </a:solidFill>
              <a:latin typeface="Century Gothic"/>
              <a:cs typeface="Century Gothic"/>
              <a:sym typeface="Arial"/>
            </a:endParaRPr>
          </a:p>
          <a:p>
            <a:pPr lvl="2" eaLnBrk="1" fontAlgn="auto" hangingPunct="1">
              <a:spcBef>
                <a:spcPts val="560"/>
              </a:spcBef>
              <a:spcAft>
                <a:spcPts val="0"/>
              </a:spcAft>
              <a:buClr>
                <a:schemeClr val="dk1"/>
              </a:buClr>
              <a:buSzPct val="118055"/>
              <a:defRPr/>
            </a:pPr>
            <a:r>
              <a:rPr lang="x-none" sz="2400" dirty="0" smtClean="0">
                <a:solidFill>
                  <a:schemeClr val="dk1"/>
                </a:solidFill>
                <a:latin typeface="Century Gothic"/>
                <a:cs typeface="Century Gothic"/>
                <a:sym typeface="Arial"/>
              </a:rPr>
              <a:t>Money?</a:t>
            </a:r>
            <a:r>
              <a:rPr lang="en-US" sz="2400" dirty="0" smtClean="0">
                <a:solidFill>
                  <a:schemeClr val="dk1"/>
                </a:solidFill>
                <a:latin typeface="Century Gothic"/>
                <a:cs typeface="Century Gothic"/>
                <a:sym typeface="Arial"/>
              </a:rPr>
              <a:t>   </a:t>
            </a:r>
            <a:r>
              <a:rPr lang="x-none" sz="2400" dirty="0" smtClean="0">
                <a:solidFill>
                  <a:schemeClr val="dk1"/>
                </a:solidFill>
                <a:latin typeface="Century Gothic"/>
                <a:cs typeface="Century Gothic"/>
                <a:sym typeface="Arial"/>
              </a:rPr>
              <a:t>Time</a:t>
            </a:r>
            <a:r>
              <a:rPr lang="en-US" sz="2400" dirty="0" smtClean="0">
                <a:solidFill>
                  <a:schemeClr val="dk1"/>
                </a:solidFill>
                <a:latin typeface="Century Gothic"/>
                <a:cs typeface="Century Gothic"/>
                <a:sym typeface="Arial"/>
              </a:rPr>
              <a:t>?    </a:t>
            </a:r>
            <a:r>
              <a:rPr lang="x-none" sz="2400" dirty="0" smtClean="0">
                <a:solidFill>
                  <a:schemeClr val="dk1"/>
                </a:solidFill>
                <a:latin typeface="Century Gothic"/>
                <a:cs typeface="Century Gothic"/>
                <a:sym typeface="Arial"/>
              </a:rPr>
              <a:t>Energy?</a:t>
            </a:r>
            <a:endParaRPr lang="x-none" sz="2400" dirty="0">
              <a:solidFill>
                <a:schemeClr val="dk1"/>
              </a:solidFill>
              <a:latin typeface="Century Gothic"/>
              <a:cs typeface="Century Gothic"/>
              <a:sym typeface="Arial"/>
            </a:endParaRPr>
          </a:p>
          <a:p>
            <a:pPr marL="463550" lvl="1" indent="-238125" eaLnBrk="1" fontAlgn="auto" hangingPunct="1">
              <a:spcBef>
                <a:spcPts val="560"/>
              </a:spcBef>
              <a:spcAft>
                <a:spcPts val="0"/>
              </a:spcAft>
              <a:buClr>
                <a:schemeClr val="dk1"/>
              </a:buClr>
              <a:buSzPct val="118055"/>
              <a:buFont typeface="Arial"/>
              <a:buChar char="•"/>
              <a:defRPr/>
            </a:pPr>
            <a:r>
              <a:rPr lang="x-none" sz="2400" dirty="0">
                <a:latin typeface="Century Gothic"/>
                <a:cs typeface="Century Gothic"/>
                <a:sym typeface="Arial"/>
              </a:rPr>
              <a:t>How </a:t>
            </a:r>
            <a:r>
              <a:rPr lang="en-US" sz="2400" dirty="0" smtClean="0">
                <a:latin typeface="Century Gothic"/>
                <a:cs typeface="Century Gothic"/>
                <a:sym typeface="Arial"/>
              </a:rPr>
              <a:t>will you address existing </a:t>
            </a:r>
            <a:r>
              <a:rPr lang="x-none" sz="2400" dirty="0" smtClean="0">
                <a:latin typeface="Century Gothic"/>
                <a:cs typeface="Century Gothic"/>
                <a:sym typeface="Arial"/>
              </a:rPr>
              <a:t>policies </a:t>
            </a:r>
            <a:r>
              <a:rPr lang="x-none" sz="2400" dirty="0">
                <a:latin typeface="Century Gothic"/>
                <a:cs typeface="Century Gothic"/>
                <a:sym typeface="Arial"/>
              </a:rPr>
              <a:t>and </a:t>
            </a:r>
            <a:r>
              <a:rPr lang="x-none" sz="2400" dirty="0" smtClean="0">
                <a:latin typeface="Century Gothic"/>
                <a:cs typeface="Century Gothic"/>
                <a:sym typeface="Arial"/>
              </a:rPr>
              <a:t>procedures</a:t>
            </a:r>
            <a:r>
              <a:rPr lang="en-US" sz="2400" dirty="0" smtClean="0">
                <a:latin typeface="Century Gothic"/>
                <a:cs typeface="Century Gothic"/>
                <a:sym typeface="Arial"/>
              </a:rPr>
              <a:t>?</a:t>
            </a:r>
            <a:endParaRPr lang="en-US" sz="2400" dirty="0">
              <a:latin typeface="Century Gothic"/>
              <a:cs typeface="Century Gothic"/>
              <a:sym typeface="Arial"/>
            </a:endParaRPr>
          </a:p>
          <a:p>
            <a:pPr marL="463550" lvl="1" indent="-238125" eaLnBrk="1" fontAlgn="auto" hangingPunct="1">
              <a:spcBef>
                <a:spcPts val="560"/>
              </a:spcBef>
              <a:spcAft>
                <a:spcPts val="0"/>
              </a:spcAft>
              <a:buClr>
                <a:schemeClr val="dk1"/>
              </a:buClr>
              <a:buSzPct val="118055"/>
              <a:buFont typeface="Arial"/>
              <a:buChar char="•"/>
              <a:defRPr/>
            </a:pPr>
            <a:r>
              <a:rPr lang="en-US" sz="2400" dirty="0" smtClean="0">
                <a:latin typeface="Century Gothic"/>
                <a:cs typeface="Century Gothic"/>
                <a:sym typeface="Arial"/>
              </a:rPr>
              <a:t>What supports are needed for English Learners and students with special needs?</a:t>
            </a:r>
          </a:p>
        </p:txBody>
      </p:sp>
      <p:sp>
        <p:nvSpPr>
          <p:cNvPr id="5" name="Rectangle 4"/>
          <p:cNvSpPr/>
          <p:nvPr/>
        </p:nvSpPr>
        <p:spPr>
          <a:xfrm>
            <a:off x="5385061" y="6425663"/>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374214531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304"/>
          <p:cNvSpPr>
            <a:spLocks noGrp="1"/>
          </p:cNvSpPr>
          <p:nvPr>
            <p:ph type="title"/>
          </p:nvPr>
        </p:nvSpPr>
        <p:spPr>
          <a:xfrm>
            <a:off x="443192" y="808835"/>
            <a:ext cx="8229600" cy="584776"/>
          </a:xfrm>
        </p:spPr>
        <p:txBody>
          <a:bodyPr>
            <a:spAutoFit/>
          </a:bodyPr>
          <a:lstStyle/>
          <a:p>
            <a:pPr algn="l" eaLnBrk="1" hangingPunct="1">
              <a:buClr>
                <a:srgbClr val="000000"/>
              </a:buClr>
              <a:buSzPct val="25000"/>
            </a:pPr>
            <a:r>
              <a:rPr lang="en-US" sz="3200" b="1" dirty="0">
                <a:solidFill>
                  <a:srgbClr val="17375E"/>
                </a:solidFill>
                <a:latin typeface="Century Gothic"/>
                <a:cs typeface="Century Gothic"/>
                <a:sym typeface="Arial" charset="0"/>
              </a:rPr>
              <a:t>Discussion</a:t>
            </a:r>
          </a:p>
        </p:txBody>
      </p:sp>
      <p:sp>
        <p:nvSpPr>
          <p:cNvPr id="61443" name="Shape 305"/>
          <p:cNvSpPr>
            <a:spLocks noGrp="1"/>
          </p:cNvSpPr>
          <p:nvPr>
            <p:ph idx="1"/>
          </p:nvPr>
        </p:nvSpPr>
        <p:spPr>
          <a:xfrm>
            <a:off x="467246" y="1879204"/>
            <a:ext cx="7680325" cy="2626873"/>
          </a:xfrm>
        </p:spPr>
        <p:txBody>
          <a:bodyPr>
            <a:spAutoFit/>
          </a:bodyPr>
          <a:lstStyle/>
          <a:p>
            <a:pPr marL="0" indent="0" eaLnBrk="1" hangingPunct="1">
              <a:lnSpc>
                <a:spcPct val="115000"/>
              </a:lnSpc>
              <a:buClr>
                <a:srgbClr val="000000"/>
              </a:buClr>
              <a:buNone/>
            </a:pPr>
            <a:r>
              <a:rPr lang="en-US" sz="3600" i="1" dirty="0">
                <a:solidFill>
                  <a:srgbClr val="000000"/>
                </a:solidFill>
                <a:latin typeface="Calibri" charset="0"/>
                <a:cs typeface="Calibri" charset="0"/>
                <a:sym typeface="Arial" charset="0"/>
              </a:rPr>
              <a:t>What policies, procedures, and/or work within your district, school, or classroom are impacted by the </a:t>
            </a:r>
            <a:r>
              <a:rPr lang="en-US" sz="3600" i="1" dirty="0" smtClean="0">
                <a:solidFill>
                  <a:srgbClr val="000000"/>
                </a:solidFill>
                <a:latin typeface="Calibri" charset="0"/>
                <a:cs typeface="Calibri" charset="0"/>
                <a:sym typeface="Arial" charset="0"/>
              </a:rPr>
              <a:t>C3 Framework for Social Studies State Standards?</a:t>
            </a:r>
            <a:endParaRPr lang="en-US" sz="3600" dirty="0">
              <a:solidFill>
                <a:srgbClr val="000000"/>
              </a:solidFill>
              <a:latin typeface="Calibri" charset="0"/>
              <a:cs typeface="Calibri" charset="0"/>
              <a:sym typeface="Arial" charset="0"/>
            </a:endParaRPr>
          </a:p>
        </p:txBody>
      </p:sp>
      <p:sp>
        <p:nvSpPr>
          <p:cNvPr id="5" name="Rectangle 4"/>
          <p:cNvSpPr/>
          <p:nvPr/>
        </p:nvSpPr>
        <p:spPr>
          <a:xfrm>
            <a:off x="5385061" y="6279916"/>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214628829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hape 96"/>
          <p:cNvSpPr txBox="1">
            <a:spLocks/>
          </p:cNvSpPr>
          <p:nvPr/>
        </p:nvSpPr>
        <p:spPr>
          <a:xfrm>
            <a:off x="304800" y="769525"/>
            <a:ext cx="8504238" cy="831850"/>
          </a:xfrm>
          <a:prstGeom prst="rect">
            <a:avLst/>
          </a:prstGeom>
          <a:noFill/>
          <a:ln>
            <a:noFill/>
          </a:ln>
        </p:spPr>
        <p:txBody>
          <a:bodyPr tIns="45700" bIns="45700">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marL="350838" indent="-350838">
              <a:buClr>
                <a:srgbClr val="000000"/>
              </a:buClr>
              <a:buSzPct val="25000"/>
              <a:defRPr/>
            </a:pPr>
            <a:r>
              <a:rPr lang="en-US" sz="2400" dirty="0">
                <a:solidFill>
                  <a:srgbClr val="8EB4E3"/>
                </a:solidFill>
                <a:latin typeface="Century Gothic"/>
                <a:cs typeface="Century Gothic"/>
              </a:rPr>
              <a:t>1. Knowledge: The C3 Framework Overview</a:t>
            </a:r>
            <a:r>
              <a:rPr lang="en-US" sz="2400" b="0" dirty="0">
                <a:solidFill>
                  <a:srgbClr val="8EB4E3"/>
                </a:solidFill>
                <a:cs typeface="Arial" charset="0"/>
              </a:rPr>
              <a:t/>
            </a:r>
            <a:br>
              <a:rPr lang="en-US" sz="2400" b="0" dirty="0">
                <a:solidFill>
                  <a:srgbClr val="8EB4E3"/>
                </a:solidFill>
                <a:cs typeface="Arial" charset="0"/>
              </a:rPr>
            </a:br>
            <a:r>
              <a:rPr lang="en-US" sz="2400" i="1" dirty="0" smtClean="0">
                <a:solidFill>
                  <a:srgbClr val="A6A6A6"/>
                </a:solidFill>
                <a:latin typeface="Calibri" pitchFamily="34" charset="0"/>
                <a:cs typeface="Calibri" pitchFamily="34" charset="0"/>
              </a:rPr>
              <a:t>RATIONALE, </a:t>
            </a:r>
            <a:r>
              <a:rPr lang="en-US" sz="2400" i="1" dirty="0">
                <a:solidFill>
                  <a:srgbClr val="A6A6A6"/>
                </a:solidFill>
                <a:latin typeface="Calibri" pitchFamily="34" charset="0"/>
                <a:cs typeface="Calibri" pitchFamily="34" charset="0"/>
              </a:rPr>
              <a:t>BACKGROUND, </a:t>
            </a:r>
            <a:r>
              <a:rPr lang="en-US" sz="2400" i="1" dirty="0" smtClean="0">
                <a:solidFill>
                  <a:srgbClr val="A6A6A6"/>
                </a:solidFill>
                <a:latin typeface="Calibri" pitchFamily="34" charset="0"/>
                <a:cs typeface="Calibri" pitchFamily="34" charset="0"/>
              </a:rPr>
              <a:t>PRINCIPLES, </a:t>
            </a:r>
            <a:r>
              <a:rPr lang="en-US" sz="2400" i="1" dirty="0">
                <a:solidFill>
                  <a:srgbClr val="A6A6A6"/>
                </a:solidFill>
                <a:latin typeface="Calibri" pitchFamily="34" charset="0"/>
                <a:cs typeface="Calibri" pitchFamily="34" charset="0"/>
              </a:rPr>
              <a:t>and </a:t>
            </a:r>
            <a:r>
              <a:rPr lang="en-US" sz="2400" i="1" dirty="0" smtClean="0">
                <a:solidFill>
                  <a:srgbClr val="A6A6A6"/>
                </a:solidFill>
                <a:latin typeface="Calibri" pitchFamily="34" charset="0"/>
                <a:cs typeface="Calibri" pitchFamily="34" charset="0"/>
              </a:rPr>
              <a:t>SHIFTS</a:t>
            </a:r>
            <a:endParaRPr lang="en-US" sz="2400" b="0" dirty="0" smtClean="0">
              <a:solidFill>
                <a:srgbClr val="A6A6A6"/>
              </a:solidFill>
              <a:cs typeface="Arial" charset="0"/>
            </a:endParaRPr>
          </a:p>
        </p:txBody>
      </p:sp>
      <p:sp>
        <p:nvSpPr>
          <p:cNvPr id="5" name="Shape 283"/>
          <p:cNvSpPr txBox="1">
            <a:spLocks/>
          </p:cNvSpPr>
          <p:nvPr/>
        </p:nvSpPr>
        <p:spPr>
          <a:xfrm>
            <a:off x="304800" y="1698213"/>
            <a:ext cx="8504238" cy="831850"/>
          </a:xfrm>
          <a:prstGeom prst="rect">
            <a:avLst/>
          </a:prstGeom>
          <a:noFill/>
        </p:spPr>
        <p:txBody>
          <a:bodyPr tIns="45700" bIns="45700">
            <a:spAutoFit/>
          </a:bodyPr>
          <a:lstStyle>
            <a:lvl1pPr algn="l" defTabSz="914400" rtl="0" eaLnBrk="1" latinLnBrk="0" hangingPunct="1">
              <a:spcBef>
                <a:spcPct val="0"/>
              </a:spcBef>
              <a:buNone/>
              <a:defRPr sz="4000" b="1" kern="1200" cap="all">
                <a:solidFill>
                  <a:schemeClr val="tx2">
                    <a:lumMod val="75000"/>
                  </a:schemeClr>
                </a:solidFill>
                <a:latin typeface="Century Gothic" pitchFamily="34" charset="0"/>
                <a:ea typeface="+mj-ea"/>
                <a:cs typeface="+mj-cs"/>
              </a:defRPr>
            </a:lvl1pPr>
          </a:lstStyle>
          <a:p>
            <a:pPr>
              <a:buClr>
                <a:srgbClr val="000000"/>
              </a:buClr>
              <a:buSzPct val="25000"/>
              <a:defRPr/>
            </a:pPr>
            <a:r>
              <a:rPr lang="en-US" sz="2400" cap="none" dirty="0" smtClean="0">
                <a:solidFill>
                  <a:schemeClr val="tx2">
                    <a:lumMod val="40000"/>
                    <a:lumOff val="60000"/>
                  </a:schemeClr>
                </a:solidFill>
                <a:cs typeface="Arial" charset="0"/>
              </a:rPr>
              <a:t>2. Vision</a:t>
            </a:r>
          </a:p>
          <a:p>
            <a:pPr marL="350838">
              <a:buClr>
                <a:srgbClr val="000000"/>
              </a:buClr>
              <a:buSzPct val="25000"/>
              <a:defRPr/>
            </a:pPr>
            <a:r>
              <a:rPr lang="en-US" sz="2400" i="1" dirty="0">
                <a:solidFill>
                  <a:srgbClr val="A6A6A6"/>
                </a:solidFill>
                <a:latin typeface="Calibri" pitchFamily="34" charset="0"/>
                <a:cs typeface="Calibri" pitchFamily="34" charset="0"/>
              </a:rPr>
              <a:t>An Opportunity to Bring Focus and Coherence</a:t>
            </a:r>
          </a:p>
        </p:txBody>
      </p:sp>
      <p:sp>
        <p:nvSpPr>
          <p:cNvPr id="6" name="Shape 310"/>
          <p:cNvSpPr txBox="1">
            <a:spLocks/>
          </p:cNvSpPr>
          <p:nvPr/>
        </p:nvSpPr>
        <p:spPr>
          <a:xfrm>
            <a:off x="304800" y="2628488"/>
            <a:ext cx="8504238" cy="1200150"/>
          </a:xfrm>
          <a:prstGeom prst="rect">
            <a:avLst/>
          </a:prstGeom>
          <a:solidFill>
            <a:schemeClr val="accent1"/>
          </a:solidFill>
          <a:ln>
            <a:solidFill>
              <a:srgbClr val="000000"/>
            </a:solidFill>
          </a:ln>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bg1"/>
                </a:solidFill>
                <a:cs typeface="Arial" charset="0"/>
              </a:rPr>
              <a:t>3. Metrics</a:t>
            </a:r>
          </a:p>
          <a:p>
            <a:pPr marL="350838">
              <a:buClr>
                <a:srgbClr val="000000"/>
              </a:buClr>
              <a:buSzPct val="25000"/>
              <a:defRPr/>
            </a:pPr>
            <a:r>
              <a:rPr lang="en-US" sz="2400" i="1" cap="all" dirty="0">
                <a:solidFill>
                  <a:srgbClr val="FFFFFF"/>
                </a:solidFill>
                <a:latin typeface="Calibri" pitchFamily="34" charset="0"/>
                <a:cs typeface="Calibri" pitchFamily="34" charset="0"/>
              </a:rPr>
              <a:t>Clear goals, a picture of progress, and a commitment to monitor and adjust  </a:t>
            </a:r>
          </a:p>
        </p:txBody>
      </p:sp>
      <p:sp>
        <p:nvSpPr>
          <p:cNvPr id="7" name="Shape 337"/>
          <p:cNvSpPr txBox="1">
            <a:spLocks/>
          </p:cNvSpPr>
          <p:nvPr/>
        </p:nvSpPr>
        <p:spPr>
          <a:xfrm>
            <a:off x="304800" y="3925475"/>
            <a:ext cx="8504238" cy="1200150"/>
          </a:xfrm>
          <a:prstGeom prst="rect">
            <a:avLst/>
          </a:prstGeom>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tx2">
                    <a:lumMod val="40000"/>
                    <a:lumOff val="60000"/>
                  </a:schemeClr>
                </a:solidFill>
                <a:cs typeface="Arial" charset="0"/>
              </a:rPr>
              <a:t>4. Build Capacity</a:t>
            </a:r>
          </a:p>
          <a:p>
            <a:pPr marL="350838">
              <a:buClr>
                <a:srgbClr val="000000"/>
              </a:buClr>
              <a:buSzPct val="25000"/>
              <a:defRPr/>
            </a:pPr>
            <a:r>
              <a:rPr lang="en-US" sz="2400" i="1" cap="all" dirty="0">
                <a:solidFill>
                  <a:srgbClr val="A6A6A6"/>
                </a:solidFill>
                <a:latin typeface="Calibri" pitchFamily="34" charset="0"/>
                <a:cs typeface="Calibri" pitchFamily="34" charset="0"/>
              </a:rPr>
              <a:t>Support a learning organization in which learning together is valued </a:t>
            </a:r>
          </a:p>
        </p:txBody>
      </p:sp>
      <p:sp>
        <p:nvSpPr>
          <p:cNvPr id="8" name="Shape 359"/>
          <p:cNvSpPr txBox="1">
            <a:spLocks/>
          </p:cNvSpPr>
          <p:nvPr/>
        </p:nvSpPr>
        <p:spPr>
          <a:xfrm>
            <a:off x="304800" y="5224050"/>
            <a:ext cx="8504238" cy="1200150"/>
          </a:xfrm>
          <a:prstGeom prst="rect">
            <a:avLst/>
          </a:prstGeom>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tx2">
                    <a:lumMod val="40000"/>
                    <a:lumOff val="60000"/>
                  </a:schemeClr>
                </a:solidFill>
                <a:cs typeface="Arial" charset="0"/>
              </a:rPr>
              <a:t>5. Stay Engaged</a:t>
            </a:r>
          </a:p>
          <a:p>
            <a:pPr marL="350838">
              <a:buClr>
                <a:srgbClr val="000000"/>
              </a:buClr>
              <a:buSzPct val="25000"/>
              <a:defRPr/>
            </a:pPr>
            <a:r>
              <a:rPr lang="en-US" sz="2400" i="1" cap="all" dirty="0">
                <a:solidFill>
                  <a:srgbClr val="A6A6A6"/>
                </a:solidFill>
                <a:latin typeface="Calibri" pitchFamily="34" charset="0"/>
                <a:cs typeface="Calibri" pitchFamily="34" charset="0"/>
              </a:rPr>
              <a:t>The work is developing. Stay engaged and continue learning.</a:t>
            </a:r>
          </a:p>
        </p:txBody>
      </p:sp>
      <p:sp>
        <p:nvSpPr>
          <p:cNvPr id="9" name="Rectangle 8"/>
          <p:cNvSpPr/>
          <p:nvPr/>
        </p:nvSpPr>
        <p:spPr>
          <a:xfrm>
            <a:off x="5385061" y="6342379"/>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10" name="Picture 9"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144896600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317"/>
          <p:cNvSpPr>
            <a:spLocks noGrp="1"/>
          </p:cNvSpPr>
          <p:nvPr>
            <p:ph type="title"/>
          </p:nvPr>
        </p:nvSpPr>
        <p:spPr>
          <a:xfrm>
            <a:off x="485775" y="895609"/>
            <a:ext cx="8229600" cy="584735"/>
          </a:xfrm>
        </p:spPr>
        <p:txBody>
          <a:bodyPr tIns="45700" bIns="45700">
            <a:spAutoFit/>
          </a:bodyPr>
          <a:lstStyle/>
          <a:p>
            <a:pPr algn="l" eaLnBrk="1" hangingPunct="1">
              <a:buClr>
                <a:srgbClr val="000000"/>
              </a:buClr>
              <a:buSzPct val="25000"/>
            </a:pPr>
            <a:r>
              <a:rPr lang="en-US" sz="3200" b="1" dirty="0">
                <a:solidFill>
                  <a:srgbClr val="17375E"/>
                </a:solidFill>
                <a:latin typeface="Century Gothic" charset="0"/>
                <a:sym typeface="Arial" charset="0"/>
              </a:rPr>
              <a:t>Metrics: What it Looks Like</a:t>
            </a:r>
          </a:p>
        </p:txBody>
      </p:sp>
      <p:sp>
        <p:nvSpPr>
          <p:cNvPr id="45059" name="Shape 318"/>
          <p:cNvSpPr txBox="1">
            <a:spLocks noGrp="1"/>
          </p:cNvSpPr>
          <p:nvPr>
            <p:ph idx="1"/>
          </p:nvPr>
        </p:nvSpPr>
        <p:spPr>
          <a:xfrm>
            <a:off x="503238" y="1609149"/>
            <a:ext cx="8137525" cy="4473594"/>
          </a:xfrm>
        </p:spPr>
        <p:txBody>
          <a:bodyPr tIns="45700" bIns="45700">
            <a:spAutoFit/>
          </a:bodyPr>
          <a:lstStyle/>
          <a:p>
            <a:pPr marL="342900" indent="-342900" eaLnBrk="1" hangingPunct="1">
              <a:lnSpc>
                <a:spcPct val="114000"/>
              </a:lnSpc>
              <a:spcBef>
                <a:spcPts val="1200"/>
              </a:spcBef>
              <a:buClr>
                <a:srgbClr val="000000"/>
              </a:buClr>
              <a:buSzPct val="132000"/>
              <a:buFont typeface="Arial" charset="0"/>
              <a:buChar char="•"/>
            </a:pPr>
            <a:r>
              <a:rPr lang="en-US" sz="2800" dirty="0">
                <a:solidFill>
                  <a:srgbClr val="0D0D0D"/>
                </a:solidFill>
                <a:latin typeface="Century Gothic"/>
                <a:cs typeface="Century Gothic"/>
              </a:rPr>
              <a:t>Directly connected to visionary leadership.</a:t>
            </a:r>
          </a:p>
          <a:p>
            <a:pPr marL="342900" indent="-342900" eaLnBrk="1" hangingPunct="1">
              <a:lnSpc>
                <a:spcPct val="114000"/>
              </a:lnSpc>
              <a:spcBef>
                <a:spcPts val="1200"/>
              </a:spcBef>
              <a:buClr>
                <a:srgbClr val="000000"/>
              </a:buClr>
              <a:buSzPct val="132000"/>
              <a:buFont typeface="Arial" charset="0"/>
              <a:buChar char="•"/>
            </a:pPr>
            <a:r>
              <a:rPr lang="en-US" sz="2800" dirty="0">
                <a:solidFill>
                  <a:srgbClr val="0D0D0D"/>
                </a:solidFill>
                <a:latin typeface="Century Gothic"/>
                <a:cs typeface="Century Gothic"/>
              </a:rPr>
              <a:t>Everyone in the system needs clarity around the goals – what it will look like when implemented.</a:t>
            </a:r>
          </a:p>
          <a:p>
            <a:pPr marL="342900" indent="-342900" eaLnBrk="1" hangingPunct="1">
              <a:lnSpc>
                <a:spcPct val="114000"/>
              </a:lnSpc>
              <a:spcBef>
                <a:spcPts val="1200"/>
              </a:spcBef>
              <a:buClr>
                <a:srgbClr val="000000"/>
              </a:buClr>
              <a:buSzPct val="132000"/>
              <a:buFont typeface="Arial" charset="0"/>
              <a:buChar char="•"/>
            </a:pPr>
            <a:r>
              <a:rPr lang="en-US" sz="2800" dirty="0">
                <a:solidFill>
                  <a:srgbClr val="0D0D0D"/>
                </a:solidFill>
                <a:latin typeface="Century Gothic"/>
                <a:cs typeface="Century Gothic"/>
              </a:rPr>
              <a:t>Metrics let us know what progress we are making in meeting goals.</a:t>
            </a:r>
          </a:p>
          <a:p>
            <a:pPr marL="342900" indent="-342900" eaLnBrk="1" hangingPunct="1">
              <a:lnSpc>
                <a:spcPct val="114000"/>
              </a:lnSpc>
              <a:spcBef>
                <a:spcPts val="1200"/>
              </a:spcBef>
              <a:buClr>
                <a:srgbClr val="000000"/>
              </a:buClr>
              <a:buSzPct val="132000"/>
              <a:buFont typeface="Arial" charset="0"/>
              <a:buChar char="•"/>
            </a:pPr>
            <a:r>
              <a:rPr lang="en-US" sz="2800" dirty="0">
                <a:solidFill>
                  <a:srgbClr val="0D0D0D"/>
                </a:solidFill>
                <a:latin typeface="Century Gothic"/>
                <a:cs typeface="Century Gothic"/>
              </a:rPr>
              <a:t>The system must be set up to collect progress data, and also monitor and adjust.</a:t>
            </a:r>
          </a:p>
        </p:txBody>
      </p:sp>
      <p:sp>
        <p:nvSpPr>
          <p:cNvPr id="5" name="Rectangle 4"/>
          <p:cNvSpPr/>
          <p:nvPr/>
        </p:nvSpPr>
        <p:spPr>
          <a:xfrm>
            <a:off x="5385061" y="6363200"/>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122715562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hape 324"/>
          <p:cNvSpPr>
            <a:spLocks noGrp="1"/>
          </p:cNvSpPr>
          <p:nvPr>
            <p:ph type="title"/>
          </p:nvPr>
        </p:nvSpPr>
        <p:spPr>
          <a:xfrm>
            <a:off x="471488" y="937063"/>
            <a:ext cx="8229600" cy="584735"/>
          </a:xfrm>
        </p:spPr>
        <p:txBody>
          <a:bodyPr tIns="45700" bIns="45700">
            <a:spAutoFit/>
          </a:bodyPr>
          <a:lstStyle/>
          <a:p>
            <a:pPr algn="l" eaLnBrk="1" hangingPunct="1">
              <a:buClr>
                <a:srgbClr val="000000"/>
              </a:buClr>
              <a:buSzPct val="25000"/>
            </a:pPr>
            <a:r>
              <a:rPr lang="en-US" sz="3200" b="1" dirty="0">
                <a:solidFill>
                  <a:srgbClr val="17375E"/>
                </a:solidFill>
                <a:latin typeface="Century Gothic"/>
                <a:cs typeface="Century Gothic"/>
                <a:sym typeface="Arial" charset="0"/>
              </a:rPr>
              <a:t>Areas to Watch for Progress</a:t>
            </a:r>
          </a:p>
        </p:txBody>
      </p:sp>
      <p:sp>
        <p:nvSpPr>
          <p:cNvPr id="46083" name="Shape 325"/>
          <p:cNvSpPr txBox="1">
            <a:spLocks noGrp="1"/>
          </p:cNvSpPr>
          <p:nvPr>
            <p:ph idx="1"/>
          </p:nvPr>
        </p:nvSpPr>
        <p:spPr>
          <a:xfrm>
            <a:off x="503238" y="1853313"/>
            <a:ext cx="8137525" cy="2879312"/>
          </a:xfrm>
        </p:spPr>
        <p:txBody>
          <a:bodyPr tIns="45700" bIns="45700" rtlCol="0">
            <a:spAutoFit/>
          </a:bodyPr>
          <a:lstStyle/>
          <a:p>
            <a:pPr marL="342900" indent="-342900" eaLnBrk="1" fontAlgn="auto" hangingPunct="1">
              <a:spcBef>
                <a:spcPts val="638"/>
              </a:spcBef>
              <a:spcAft>
                <a:spcPts val="0"/>
              </a:spcAft>
              <a:buClr>
                <a:srgbClr val="000000"/>
              </a:buClr>
              <a:buSzPct val="25000"/>
              <a:buFont typeface="Arial" pitchFamily="34" charset="0"/>
              <a:buNone/>
              <a:defRPr/>
            </a:pPr>
            <a:r>
              <a:rPr lang="en-US" sz="2800" dirty="0" smtClean="0">
                <a:solidFill>
                  <a:srgbClr val="000000"/>
                </a:solidFill>
                <a:latin typeface="Century Gothic"/>
                <a:ea typeface="+mn-ea"/>
                <a:cs typeface="Century Gothic"/>
              </a:rPr>
              <a:t>In relation to the shifts and your goals, consider:</a:t>
            </a:r>
          </a:p>
          <a:p>
            <a:pPr marL="742950" lvl="2" indent="-342900" eaLnBrk="1" hangingPunct="1">
              <a:lnSpc>
                <a:spcPct val="114000"/>
              </a:lnSpc>
              <a:spcBef>
                <a:spcPts val="1200"/>
              </a:spcBef>
              <a:buClr>
                <a:srgbClr val="000000"/>
              </a:buClr>
              <a:buSzPct val="132000"/>
              <a:buFont typeface="Arial" charset="0"/>
              <a:buChar char="•"/>
              <a:defRPr/>
            </a:pPr>
            <a:r>
              <a:rPr lang="en-US" sz="2800" dirty="0">
                <a:solidFill>
                  <a:schemeClr val="tx1">
                    <a:lumMod val="95000"/>
                    <a:lumOff val="5000"/>
                  </a:schemeClr>
                </a:solidFill>
                <a:latin typeface="Century Gothic"/>
                <a:ea typeface="+mn-ea"/>
                <a:cs typeface="Century Gothic"/>
              </a:rPr>
              <a:t>Teacher knowledge and practice</a:t>
            </a:r>
          </a:p>
          <a:p>
            <a:pPr marL="742950" lvl="2" indent="-342900" eaLnBrk="1" hangingPunct="1">
              <a:lnSpc>
                <a:spcPct val="114000"/>
              </a:lnSpc>
              <a:spcBef>
                <a:spcPts val="1200"/>
              </a:spcBef>
              <a:buClr>
                <a:srgbClr val="000000"/>
              </a:buClr>
              <a:buSzPct val="132000"/>
              <a:buFont typeface="Arial" charset="0"/>
              <a:buChar char="•"/>
              <a:defRPr/>
            </a:pPr>
            <a:r>
              <a:rPr lang="en-US" sz="2800" dirty="0">
                <a:solidFill>
                  <a:schemeClr val="tx1">
                    <a:lumMod val="95000"/>
                    <a:lumOff val="5000"/>
                  </a:schemeClr>
                </a:solidFill>
                <a:latin typeface="Century Gothic"/>
                <a:ea typeface="+mn-ea"/>
                <a:cs typeface="Century Gothic"/>
              </a:rPr>
              <a:t>Instructional materials and resources</a:t>
            </a:r>
          </a:p>
          <a:p>
            <a:pPr marL="742950" lvl="2" indent="-342900" eaLnBrk="1" hangingPunct="1">
              <a:lnSpc>
                <a:spcPct val="114000"/>
              </a:lnSpc>
              <a:spcBef>
                <a:spcPts val="1200"/>
              </a:spcBef>
              <a:buClr>
                <a:srgbClr val="000000"/>
              </a:buClr>
              <a:buSzPct val="132000"/>
              <a:buFont typeface="Arial" charset="0"/>
              <a:buChar char="•"/>
              <a:defRPr/>
            </a:pPr>
            <a:r>
              <a:rPr lang="en-US" sz="2800" dirty="0">
                <a:solidFill>
                  <a:schemeClr val="tx1">
                    <a:lumMod val="95000"/>
                    <a:lumOff val="5000"/>
                  </a:schemeClr>
                </a:solidFill>
                <a:latin typeface="Century Gothic"/>
                <a:ea typeface="+mn-ea"/>
                <a:cs typeface="Century Gothic"/>
              </a:rPr>
              <a:t>Student work</a:t>
            </a:r>
          </a:p>
        </p:txBody>
      </p:sp>
      <p:sp>
        <p:nvSpPr>
          <p:cNvPr id="5" name="Rectangle 4"/>
          <p:cNvSpPr/>
          <p:nvPr/>
        </p:nvSpPr>
        <p:spPr>
          <a:xfrm>
            <a:off x="5385061" y="6321558"/>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91612954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hape 331"/>
          <p:cNvSpPr>
            <a:spLocks noGrp="1"/>
          </p:cNvSpPr>
          <p:nvPr>
            <p:ph type="title"/>
          </p:nvPr>
        </p:nvSpPr>
        <p:spPr>
          <a:xfrm>
            <a:off x="457200" y="891669"/>
            <a:ext cx="8229600" cy="584776"/>
          </a:xfrm>
        </p:spPr>
        <p:txBody>
          <a:bodyPr>
            <a:spAutoFit/>
          </a:bodyPr>
          <a:lstStyle/>
          <a:p>
            <a:pPr eaLnBrk="1" hangingPunct="1">
              <a:buClr>
                <a:srgbClr val="000000"/>
              </a:buClr>
              <a:buSzPct val="25000"/>
            </a:pPr>
            <a:r>
              <a:rPr lang="en-US" sz="3200" b="1" dirty="0">
                <a:solidFill>
                  <a:srgbClr val="17375E"/>
                </a:solidFill>
                <a:latin typeface="Century Gothic" charset="0"/>
              </a:rPr>
              <a:t>Examples of Metrics</a:t>
            </a:r>
          </a:p>
        </p:txBody>
      </p:sp>
      <p:pic>
        <p:nvPicPr>
          <p:cNvPr id="4" name="Picture 3"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pic>
        <p:nvPicPr>
          <p:cNvPr id="2" name="Picture 1" descr="9-21-15_Slide29_Metric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5300" y="1626424"/>
            <a:ext cx="8132064" cy="4700016"/>
          </a:xfrm>
          <a:prstGeom prst="rect">
            <a:avLst/>
          </a:prstGeom>
        </p:spPr>
      </p:pic>
    </p:spTree>
    <p:extLst>
      <p:ext uri="{BB962C8B-B14F-4D97-AF65-F5344CB8AC3E}">
        <p14:creationId xmlns:p14="http://schemas.microsoft.com/office/powerpoint/2010/main" val="150710628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773" y="1623013"/>
            <a:ext cx="5401277" cy="4931955"/>
          </a:xfrm>
        </p:spPr>
        <p:txBody>
          <a:bodyPr>
            <a:normAutofit/>
          </a:bodyPr>
          <a:lstStyle/>
          <a:p>
            <a:pPr marL="0" indent="0">
              <a:buNone/>
            </a:pPr>
            <a:r>
              <a:rPr lang="en-US" b="1" dirty="0" smtClean="0"/>
              <a:t>Michael Lovorn, Ph.D.</a:t>
            </a:r>
            <a:endParaRPr lang="en-US" b="1" dirty="0"/>
          </a:p>
          <a:p>
            <a:pPr marL="0" indent="0">
              <a:buNone/>
            </a:pPr>
            <a:r>
              <a:rPr lang="en-US" sz="1800" dirty="0" smtClean="0"/>
              <a:t>President, 2014 - 2015</a:t>
            </a:r>
          </a:p>
          <a:p>
            <a:pPr marL="0" indent="0">
              <a:buNone/>
            </a:pPr>
            <a:r>
              <a:rPr lang="en-US" sz="1800" dirty="0" smtClean="0"/>
              <a:t>National Social Studies Supervisors Association</a:t>
            </a:r>
          </a:p>
          <a:p>
            <a:pPr marL="0" indent="0">
              <a:buNone/>
            </a:pPr>
            <a:endParaRPr lang="en-US" sz="1800" dirty="0" smtClean="0"/>
          </a:p>
          <a:p>
            <a:pPr marL="0" indent="0">
              <a:buNone/>
            </a:pPr>
            <a:r>
              <a:rPr lang="en-US" sz="1800" dirty="0" smtClean="0"/>
              <a:t>Assistant Professor, Social Studies Education</a:t>
            </a:r>
            <a:endParaRPr lang="en-US" sz="1800" dirty="0"/>
          </a:p>
          <a:p>
            <a:pPr marL="0" indent="0">
              <a:buNone/>
            </a:pPr>
            <a:r>
              <a:rPr lang="en-US" sz="1800" dirty="0" smtClean="0"/>
              <a:t>Department of Instruction &amp; Learning</a:t>
            </a:r>
          </a:p>
          <a:p>
            <a:pPr marL="0" indent="0">
              <a:buNone/>
            </a:pPr>
            <a:r>
              <a:rPr lang="en-US" sz="1800" dirty="0" smtClean="0"/>
              <a:t>University of Pittsburgh</a:t>
            </a:r>
            <a:endParaRPr lang="en-US" sz="1800" dirty="0"/>
          </a:p>
          <a:p>
            <a:pPr marL="0" indent="0">
              <a:buNone/>
            </a:pPr>
            <a:r>
              <a:rPr lang="en-US" sz="1800" dirty="0" smtClean="0"/>
              <a:t>Pittsburgh, PA</a:t>
            </a:r>
          </a:p>
          <a:p>
            <a:pPr marL="0" indent="0">
              <a:buNone/>
            </a:pPr>
            <a:endParaRPr lang="en-US" sz="1800" dirty="0"/>
          </a:p>
          <a:p>
            <a:pPr marL="0" indent="0">
              <a:buNone/>
            </a:pPr>
            <a:r>
              <a:rPr lang="en-US" sz="1800" dirty="0" smtClean="0"/>
              <a:t>Email: mlovorn</a:t>
            </a:r>
            <a:r>
              <a:rPr lang="en-US" sz="1800" dirty="0"/>
              <a:t>@pitt.edu</a:t>
            </a:r>
          </a:p>
          <a:p>
            <a:pPr marL="0" indent="0">
              <a:buNone/>
            </a:pPr>
            <a:r>
              <a:rPr lang="en-US" sz="1800" dirty="0" smtClean="0"/>
              <a:t>Phone: 412-624-7229</a:t>
            </a:r>
            <a:endParaRPr lang="en-US" sz="1800" dirty="0"/>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
        <p:nvSpPr>
          <p:cNvPr id="7" name="Rectangle 6"/>
          <p:cNvSpPr/>
          <p:nvPr/>
        </p:nvSpPr>
        <p:spPr>
          <a:xfrm>
            <a:off x="393779" y="723268"/>
            <a:ext cx="4293578" cy="707886"/>
          </a:xfrm>
          <a:prstGeom prst="rect">
            <a:avLst/>
          </a:prstGeom>
        </p:spPr>
        <p:txBody>
          <a:bodyPr wrap="square">
            <a:spAutoFit/>
          </a:bodyPr>
          <a:lstStyle/>
          <a:p>
            <a:r>
              <a:rPr lang="en-US" sz="4000" dirty="0">
                <a:solidFill>
                  <a:schemeClr val="tx2"/>
                </a:solidFill>
              </a:rPr>
              <a:t>Welcome!</a:t>
            </a:r>
          </a:p>
        </p:txBody>
      </p:sp>
      <p:pic>
        <p:nvPicPr>
          <p:cNvPr id="6" name="Picture 5" descr="9-21-15_Slide2_smalC3F.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87925" y="4963912"/>
            <a:ext cx="1231392" cy="1591056"/>
          </a:xfrm>
          <a:prstGeom prst="rect">
            <a:avLst/>
          </a:prstGeom>
        </p:spPr>
      </p:pic>
      <p:pic>
        <p:nvPicPr>
          <p:cNvPr id="8" name="Picture 7"/>
          <p:cNvPicPr/>
          <p:nvPr/>
        </p:nvPicPr>
        <p:blipFill rotWithShape="1">
          <a:blip r:embed="rId5" cstate="screen">
            <a:extLst>
              <a:ext uri="{28A0092B-C50C-407E-A947-70E740481C1C}">
                <a14:useLocalDpi xmlns:a14="http://schemas.microsoft.com/office/drawing/2010/main"/>
              </a:ext>
            </a:extLst>
          </a:blip>
          <a:srcRect/>
          <a:stretch/>
        </p:blipFill>
        <p:spPr bwMode="auto">
          <a:xfrm>
            <a:off x="605161" y="1820623"/>
            <a:ext cx="2637790" cy="29584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17015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6496" y="1195635"/>
            <a:ext cx="6440488" cy="914400"/>
          </a:xfrm>
        </p:spPr>
        <p:txBody>
          <a:bodyPr rtlCol="0">
            <a:normAutofit fontScale="90000"/>
          </a:bodyPr>
          <a:lstStyle/>
          <a:p>
            <a:pPr eaLnBrk="1" fontAlgn="auto" hangingPunct="1">
              <a:spcBef>
                <a:spcPts val="0"/>
              </a:spcBef>
              <a:spcAft>
                <a:spcPts val="0"/>
              </a:spcAft>
              <a:buClr>
                <a:schemeClr val="dk1"/>
              </a:buClr>
              <a:buFont typeface="Arial"/>
              <a:buNone/>
              <a:defRPr/>
            </a:pPr>
            <a:r>
              <a:rPr lang="en-US" dirty="0" smtClean="0">
                <a:latin typeface="Century Gothic"/>
                <a:ea typeface="Arial"/>
                <a:cs typeface="Century Gothic"/>
                <a:sym typeface="Arial"/>
              </a:rPr>
              <a:t>Activity</a:t>
            </a:r>
            <a:r>
              <a:rPr lang="en-US" dirty="0" smtClean="0">
                <a:latin typeface="Arial"/>
                <a:ea typeface="Arial"/>
                <a:cs typeface="Arial"/>
                <a:sym typeface="Arial"/>
              </a:rPr>
              <a:t/>
            </a:r>
            <a:br>
              <a:rPr lang="en-US" dirty="0" smtClean="0">
                <a:latin typeface="Arial"/>
                <a:ea typeface="Arial"/>
                <a:cs typeface="Arial"/>
                <a:sym typeface="Arial"/>
              </a:rPr>
            </a:br>
            <a:endParaRPr lang="en-US" dirty="0">
              <a:latin typeface="Arial"/>
              <a:ea typeface="Arial"/>
              <a:cs typeface="Arial"/>
              <a:sym typeface="Arial"/>
            </a:endParaRPr>
          </a:p>
        </p:txBody>
      </p:sp>
      <p:sp>
        <p:nvSpPr>
          <p:cNvPr id="48131" name="TextBox 4"/>
          <p:cNvSpPr txBox="1">
            <a:spLocks noChangeArrowheads="1"/>
          </p:cNvSpPr>
          <p:nvPr/>
        </p:nvSpPr>
        <p:spPr bwMode="auto">
          <a:xfrm>
            <a:off x="404968" y="1752600"/>
            <a:ext cx="850433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defRPr/>
            </a:pPr>
            <a:r>
              <a:rPr lang="en-US" sz="4000" b="1" i="1" dirty="0" smtClean="0">
                <a:solidFill>
                  <a:schemeClr val="tx1">
                    <a:lumMod val="50000"/>
                    <a:lumOff val="50000"/>
                  </a:schemeClr>
                </a:solidFill>
                <a:latin typeface="Century Gothic"/>
                <a:cs typeface="Century Gothic"/>
              </a:rPr>
              <a:t>Developing Metrics</a:t>
            </a:r>
          </a:p>
          <a:p>
            <a:pPr eaLnBrk="1" hangingPunct="1">
              <a:defRPr/>
            </a:pPr>
            <a:endParaRPr lang="en-US" sz="3200" b="1" i="1" dirty="0" smtClean="0">
              <a:solidFill>
                <a:schemeClr val="tx1">
                  <a:lumMod val="50000"/>
                  <a:lumOff val="50000"/>
                </a:schemeClr>
              </a:solidFill>
              <a:latin typeface="Century Gothic"/>
              <a:cs typeface="Century Gothic"/>
            </a:endParaRPr>
          </a:p>
          <a:p>
            <a:pPr eaLnBrk="1" hangingPunct="1">
              <a:defRPr/>
            </a:pPr>
            <a:r>
              <a:rPr lang="en-US" sz="3200" b="1" dirty="0" smtClean="0">
                <a:solidFill>
                  <a:schemeClr val="tx1">
                    <a:lumMod val="50000"/>
                    <a:lumOff val="50000"/>
                  </a:schemeClr>
                </a:solidFill>
                <a:latin typeface="Century Gothic"/>
                <a:cs typeface="Century Gothic"/>
              </a:rPr>
              <a:t>Use Handout:</a:t>
            </a:r>
            <a:r>
              <a:rPr lang="en-US" sz="3200" i="1" dirty="0" smtClean="0">
                <a:solidFill>
                  <a:schemeClr val="tx1">
                    <a:lumMod val="50000"/>
                    <a:lumOff val="50000"/>
                  </a:schemeClr>
                </a:solidFill>
                <a:latin typeface="Century Gothic"/>
                <a:cs typeface="Century Gothic"/>
              </a:rPr>
              <a:t> </a:t>
            </a:r>
          </a:p>
          <a:p>
            <a:pPr eaLnBrk="1" hangingPunct="1">
              <a:defRPr/>
            </a:pPr>
            <a:r>
              <a:rPr lang="en-US" sz="3200" b="1" i="1" dirty="0" smtClean="0">
                <a:latin typeface="Century Gothic"/>
                <a:cs typeface="Century Gothic"/>
              </a:rPr>
              <a:t>Getting </a:t>
            </a:r>
            <a:r>
              <a:rPr lang="en-US" sz="3200" b="1" i="1" dirty="0">
                <a:latin typeface="Century Gothic"/>
                <a:cs typeface="Century Gothic"/>
              </a:rPr>
              <a:t>to Measurable, Meaningful </a:t>
            </a:r>
            <a:r>
              <a:rPr lang="en-US" sz="3200" b="1" i="1" dirty="0" smtClean="0">
                <a:latin typeface="Century Gothic"/>
                <a:cs typeface="Century Gothic"/>
              </a:rPr>
              <a:t>Metrics </a:t>
            </a:r>
            <a:r>
              <a:rPr lang="en-US" sz="3200" b="1" dirty="0" smtClean="0">
                <a:solidFill>
                  <a:schemeClr val="tx1">
                    <a:lumMod val="50000"/>
                    <a:lumOff val="50000"/>
                  </a:schemeClr>
                </a:solidFill>
                <a:latin typeface="Century Gothic"/>
                <a:cs typeface="Century Gothic"/>
              </a:rPr>
              <a:t>to clarify evidence of success.</a:t>
            </a:r>
            <a:endParaRPr lang="en-US" sz="3200" b="1" dirty="0">
              <a:solidFill>
                <a:schemeClr val="tx1">
                  <a:lumMod val="50000"/>
                  <a:lumOff val="50000"/>
                </a:schemeClr>
              </a:solidFill>
              <a:latin typeface="Century Gothic"/>
              <a:cs typeface="Century Gothic"/>
            </a:endParaRPr>
          </a:p>
          <a:p>
            <a:pPr eaLnBrk="1" hangingPunct="1">
              <a:defRPr/>
            </a:pPr>
            <a:r>
              <a:rPr lang="en-US" sz="4000" i="1" dirty="0" smtClean="0">
                <a:solidFill>
                  <a:schemeClr val="tx1">
                    <a:lumMod val="50000"/>
                    <a:lumOff val="50000"/>
                  </a:schemeClr>
                </a:solidFill>
                <a:latin typeface="Century Gothic"/>
                <a:cs typeface="Century Gothic"/>
              </a:rPr>
              <a:t> </a:t>
            </a:r>
          </a:p>
        </p:txBody>
      </p:sp>
      <p:sp>
        <p:nvSpPr>
          <p:cNvPr id="2" name="TextBox 1"/>
          <p:cNvSpPr txBox="1"/>
          <p:nvPr/>
        </p:nvSpPr>
        <p:spPr>
          <a:xfrm>
            <a:off x="4848581" y="6600615"/>
            <a:ext cx="914400" cy="914400"/>
          </a:xfrm>
          <a:prstGeom prst="rect">
            <a:avLst/>
          </a:prstGeom>
        </p:spPr>
        <p:txBody>
          <a:bodyPr vert="horz" wrap="none" lIns="91440" tIns="45720" rIns="91440" bIns="45720" rtlCol="0">
            <a:normAutofit/>
          </a:bodyPr>
          <a:lstStyle/>
          <a:p>
            <a:endParaRPr lang="en-US" sz="2800" dirty="0" smtClean="0">
              <a:solidFill>
                <a:schemeClr val="tx1">
                  <a:lumMod val="50000"/>
                  <a:lumOff val="50000"/>
                </a:schemeClr>
              </a:solidFill>
            </a:endParaRPr>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16996343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9438" y="828603"/>
            <a:ext cx="8574343" cy="914400"/>
          </a:xfrm>
        </p:spPr>
        <p:txBody>
          <a:bodyPr rtlCol="0">
            <a:noAutofit/>
          </a:bodyPr>
          <a:lstStyle/>
          <a:p>
            <a:pPr>
              <a:spcBef>
                <a:spcPts val="0"/>
              </a:spcBef>
              <a:buClr>
                <a:schemeClr val="dk1"/>
              </a:buClr>
              <a:defRPr/>
            </a:pPr>
            <a:r>
              <a:rPr lang="en-US" sz="2800" dirty="0" smtClean="0">
                <a:latin typeface="Century Gothic"/>
                <a:ea typeface="Arial"/>
                <a:cs typeface="Century Gothic"/>
                <a:sym typeface="Arial"/>
              </a:rPr>
              <a:t>Activity</a:t>
            </a:r>
            <a:br>
              <a:rPr lang="en-US" sz="2800" dirty="0" smtClean="0">
                <a:latin typeface="Century Gothic"/>
                <a:ea typeface="Arial"/>
                <a:cs typeface="Century Gothic"/>
                <a:sym typeface="Arial"/>
              </a:rPr>
            </a:br>
            <a:r>
              <a:rPr lang="en-US" sz="2800" b="0" dirty="0" smtClean="0">
                <a:latin typeface="Century Gothic"/>
                <a:cs typeface="Century Gothic"/>
              </a:rPr>
              <a:t>Getting </a:t>
            </a:r>
            <a:r>
              <a:rPr lang="en-US" sz="2800" b="0" dirty="0">
                <a:latin typeface="Century Gothic"/>
                <a:cs typeface="Century Gothic"/>
              </a:rPr>
              <a:t>to Measurable, Meaningful Metrics </a:t>
            </a:r>
            <a:r>
              <a:rPr lang="en-US" sz="2800" dirty="0" smtClean="0">
                <a:latin typeface="Century Gothic"/>
                <a:ea typeface="Arial"/>
                <a:cs typeface="Century Gothic"/>
                <a:sym typeface="Arial"/>
              </a:rPr>
              <a:t/>
            </a:r>
            <a:br>
              <a:rPr lang="en-US" sz="2800" dirty="0" smtClean="0">
                <a:latin typeface="Century Gothic"/>
                <a:ea typeface="Arial"/>
                <a:cs typeface="Century Gothic"/>
                <a:sym typeface="Arial"/>
              </a:rPr>
            </a:br>
            <a:endParaRPr lang="en-US" sz="2800" dirty="0">
              <a:latin typeface="Century Gothic"/>
              <a:ea typeface="Arial"/>
              <a:cs typeface="Century Gothic"/>
              <a:sym typeface="Arial"/>
            </a:endParaRPr>
          </a:p>
        </p:txBody>
      </p:sp>
      <p:sp>
        <p:nvSpPr>
          <p:cNvPr id="2" name="TextBox 1"/>
          <p:cNvSpPr txBox="1"/>
          <p:nvPr/>
        </p:nvSpPr>
        <p:spPr>
          <a:xfrm>
            <a:off x="4848581" y="6600615"/>
            <a:ext cx="914400" cy="914400"/>
          </a:xfrm>
          <a:prstGeom prst="rect">
            <a:avLst/>
          </a:prstGeom>
        </p:spPr>
        <p:txBody>
          <a:bodyPr vert="horz" wrap="none" lIns="91440" tIns="45720" rIns="91440" bIns="45720" rtlCol="0">
            <a:normAutofit/>
          </a:bodyPr>
          <a:lstStyle/>
          <a:p>
            <a:endParaRPr lang="en-US" sz="2800" dirty="0" smtClean="0">
              <a:solidFill>
                <a:schemeClr val="tx1">
                  <a:lumMod val="50000"/>
                  <a:lumOff val="50000"/>
                </a:schemeClr>
              </a:solidFill>
            </a:endParaRPr>
          </a:p>
        </p:txBody>
      </p:sp>
      <p:sp>
        <p:nvSpPr>
          <p:cNvPr id="3" name="TextBox 2"/>
          <p:cNvSpPr txBox="1"/>
          <p:nvPr/>
        </p:nvSpPr>
        <p:spPr>
          <a:xfrm>
            <a:off x="249438" y="2084991"/>
            <a:ext cx="8574343" cy="3742563"/>
          </a:xfrm>
          <a:prstGeom prst="rect">
            <a:avLst/>
          </a:prstGeom>
          <a:noFill/>
        </p:spPr>
        <p:txBody>
          <a:bodyPr wrap="square" rtlCol="0">
            <a:spAutoFit/>
          </a:bodyPr>
          <a:lstStyle/>
          <a:p>
            <a:pPr marL="457200" lvl="0" indent="-457200">
              <a:lnSpc>
                <a:spcPct val="110000"/>
              </a:lnSpc>
              <a:buFont typeface="+mj-lt"/>
              <a:buAutoNum type="arabicPeriod"/>
            </a:pPr>
            <a:r>
              <a:rPr lang="en-US" sz="2400" dirty="0">
                <a:latin typeface="Century Gothic"/>
                <a:cs typeface="Century Gothic"/>
              </a:rPr>
              <a:t>Describe what you will be able to observe in your school/district five years from now.  </a:t>
            </a:r>
          </a:p>
          <a:p>
            <a:pPr marL="457200" lvl="0" indent="-457200">
              <a:lnSpc>
                <a:spcPct val="110000"/>
              </a:lnSpc>
              <a:buFont typeface="+mj-lt"/>
              <a:buAutoNum type="arabicPeriod"/>
            </a:pPr>
            <a:r>
              <a:rPr lang="en-US" sz="2400" dirty="0">
                <a:latin typeface="Century Gothic"/>
                <a:cs typeface="Century Gothic"/>
              </a:rPr>
              <a:t>Describe what you will be able to observe in your school/district a year from now</a:t>
            </a:r>
            <a:r>
              <a:rPr lang="en-US" sz="2400" dirty="0" smtClean="0">
                <a:latin typeface="Century Gothic"/>
                <a:cs typeface="Century Gothic"/>
              </a:rPr>
              <a:t>.</a:t>
            </a:r>
            <a:r>
              <a:rPr lang="en-US" sz="2400" i="1" dirty="0">
                <a:latin typeface="Century Gothic"/>
                <a:cs typeface="Century Gothic"/>
              </a:rPr>
              <a:t> </a:t>
            </a:r>
            <a:endParaRPr lang="en-US" sz="2400" dirty="0">
              <a:latin typeface="Century Gothic"/>
              <a:cs typeface="Century Gothic"/>
            </a:endParaRPr>
          </a:p>
          <a:p>
            <a:pPr marL="457200" lvl="0" indent="-457200">
              <a:lnSpc>
                <a:spcPct val="110000"/>
              </a:lnSpc>
              <a:buFont typeface="+mj-lt"/>
              <a:buAutoNum type="arabicPeriod"/>
            </a:pPr>
            <a:r>
              <a:rPr lang="en-US" sz="2400" dirty="0">
                <a:latin typeface="Century Gothic"/>
                <a:cs typeface="Century Gothic"/>
              </a:rPr>
              <a:t>What evidence will you collect? How will you collect it? When will you collect it</a:t>
            </a:r>
            <a:r>
              <a:rPr lang="en-US" sz="2400" dirty="0" smtClean="0">
                <a:latin typeface="Century Gothic"/>
                <a:cs typeface="Century Gothic"/>
              </a:rPr>
              <a:t>?</a:t>
            </a:r>
            <a:r>
              <a:rPr lang="en-US" sz="2400" i="1" dirty="0">
                <a:latin typeface="Century Gothic"/>
                <a:cs typeface="Century Gothic"/>
              </a:rPr>
              <a:t> </a:t>
            </a:r>
            <a:endParaRPr lang="en-US" sz="2400" dirty="0">
              <a:latin typeface="Century Gothic"/>
              <a:cs typeface="Century Gothic"/>
            </a:endParaRPr>
          </a:p>
          <a:p>
            <a:pPr marL="457200" indent="-457200">
              <a:lnSpc>
                <a:spcPct val="110000"/>
              </a:lnSpc>
              <a:buFont typeface="+mj-lt"/>
              <a:buAutoNum type="arabicPeriod"/>
            </a:pPr>
            <a:r>
              <a:rPr lang="en-US" sz="2400" dirty="0">
                <a:latin typeface="Century Gothic"/>
                <a:cs typeface="Century Gothic"/>
              </a:rPr>
              <a:t>What supports and structures need to be put in place in order for the system described above to be a reality? </a:t>
            </a:r>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21770747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hape 96"/>
          <p:cNvSpPr txBox="1">
            <a:spLocks/>
          </p:cNvSpPr>
          <p:nvPr/>
        </p:nvSpPr>
        <p:spPr>
          <a:xfrm>
            <a:off x="304800" y="715945"/>
            <a:ext cx="8504238" cy="831850"/>
          </a:xfrm>
          <a:prstGeom prst="rect">
            <a:avLst/>
          </a:prstGeom>
          <a:noFill/>
          <a:ln>
            <a:noFill/>
          </a:ln>
        </p:spPr>
        <p:txBody>
          <a:bodyPr tIns="45700" bIns="45700">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marL="350838" indent="-350838">
              <a:buClr>
                <a:srgbClr val="000000"/>
              </a:buClr>
              <a:buSzPct val="25000"/>
              <a:defRPr/>
            </a:pPr>
            <a:r>
              <a:rPr lang="en-US" sz="2400" dirty="0">
                <a:solidFill>
                  <a:srgbClr val="8EB4E3"/>
                </a:solidFill>
                <a:latin typeface="Century Gothic"/>
                <a:cs typeface="Century Gothic"/>
              </a:rPr>
              <a:t>1. Knowledge: The C3 Framework Overview</a:t>
            </a:r>
            <a:r>
              <a:rPr lang="en-US" sz="2400" b="0" dirty="0">
                <a:solidFill>
                  <a:srgbClr val="8EB4E3"/>
                </a:solidFill>
                <a:cs typeface="Arial" charset="0"/>
              </a:rPr>
              <a:t/>
            </a:r>
            <a:br>
              <a:rPr lang="en-US" sz="2400" b="0" dirty="0">
                <a:solidFill>
                  <a:srgbClr val="8EB4E3"/>
                </a:solidFill>
                <a:cs typeface="Arial" charset="0"/>
              </a:rPr>
            </a:br>
            <a:r>
              <a:rPr lang="en-US" sz="2400" i="1" dirty="0">
                <a:solidFill>
                  <a:schemeClr val="bg1">
                    <a:lumMod val="65000"/>
                  </a:schemeClr>
                </a:solidFill>
                <a:latin typeface="Calibri" pitchFamily="34" charset="0"/>
                <a:cs typeface="Calibri" pitchFamily="34" charset="0"/>
              </a:rPr>
              <a:t>RATIONALE, BACKGROUND, PRINCIPLES, and SHIFTS</a:t>
            </a:r>
            <a:endParaRPr lang="en-US" sz="2400" b="0" dirty="0">
              <a:solidFill>
                <a:schemeClr val="bg1">
                  <a:lumMod val="65000"/>
                </a:schemeClr>
              </a:solidFill>
              <a:cs typeface="Arial" charset="0"/>
            </a:endParaRPr>
          </a:p>
        </p:txBody>
      </p:sp>
      <p:sp>
        <p:nvSpPr>
          <p:cNvPr id="5" name="Shape 283"/>
          <p:cNvSpPr txBox="1">
            <a:spLocks/>
          </p:cNvSpPr>
          <p:nvPr/>
        </p:nvSpPr>
        <p:spPr>
          <a:xfrm>
            <a:off x="304800" y="1644633"/>
            <a:ext cx="8504238" cy="831850"/>
          </a:xfrm>
          <a:prstGeom prst="rect">
            <a:avLst/>
          </a:prstGeom>
          <a:noFill/>
        </p:spPr>
        <p:txBody>
          <a:bodyPr tIns="45700" bIns="45700">
            <a:spAutoFit/>
          </a:bodyPr>
          <a:lstStyle>
            <a:lvl1pPr algn="l" defTabSz="914400" rtl="0" eaLnBrk="1" latinLnBrk="0" hangingPunct="1">
              <a:spcBef>
                <a:spcPct val="0"/>
              </a:spcBef>
              <a:buNone/>
              <a:defRPr sz="4000" b="1" kern="1200" cap="all">
                <a:solidFill>
                  <a:schemeClr val="tx2">
                    <a:lumMod val="75000"/>
                  </a:schemeClr>
                </a:solidFill>
                <a:latin typeface="Century Gothic" pitchFamily="34" charset="0"/>
                <a:ea typeface="+mj-ea"/>
                <a:cs typeface="+mj-cs"/>
              </a:defRPr>
            </a:lvl1pPr>
          </a:lstStyle>
          <a:p>
            <a:pPr>
              <a:buClr>
                <a:srgbClr val="000000"/>
              </a:buClr>
              <a:buSzPct val="25000"/>
              <a:defRPr/>
            </a:pPr>
            <a:r>
              <a:rPr lang="en-US" sz="2400" cap="none" dirty="0" smtClean="0">
                <a:solidFill>
                  <a:schemeClr val="tx2">
                    <a:lumMod val="40000"/>
                    <a:lumOff val="60000"/>
                  </a:schemeClr>
                </a:solidFill>
                <a:cs typeface="Arial" charset="0"/>
              </a:rPr>
              <a:t>2. Vision</a:t>
            </a:r>
          </a:p>
          <a:p>
            <a:pPr marL="350838">
              <a:buClr>
                <a:srgbClr val="000000"/>
              </a:buClr>
              <a:buSzPct val="25000"/>
              <a:defRPr/>
            </a:pPr>
            <a:r>
              <a:rPr lang="en-US" sz="2400" i="1" dirty="0">
                <a:solidFill>
                  <a:srgbClr val="A6A6A6"/>
                </a:solidFill>
                <a:latin typeface="Calibri" pitchFamily="34" charset="0"/>
                <a:cs typeface="Calibri" pitchFamily="34" charset="0"/>
              </a:rPr>
              <a:t>An Opportunity to Bring Focus and Coherence</a:t>
            </a:r>
          </a:p>
        </p:txBody>
      </p:sp>
      <p:sp>
        <p:nvSpPr>
          <p:cNvPr id="6" name="Shape 310"/>
          <p:cNvSpPr txBox="1">
            <a:spLocks/>
          </p:cNvSpPr>
          <p:nvPr/>
        </p:nvSpPr>
        <p:spPr>
          <a:xfrm>
            <a:off x="304800" y="2574908"/>
            <a:ext cx="8504238" cy="1200150"/>
          </a:xfrm>
          <a:prstGeom prst="rect">
            <a:avLst/>
          </a:prstGeom>
          <a:noFill/>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tx2">
                    <a:lumMod val="40000"/>
                    <a:lumOff val="60000"/>
                  </a:schemeClr>
                </a:solidFill>
                <a:cs typeface="Arial" charset="0"/>
              </a:rPr>
              <a:t>3. Metrics</a:t>
            </a:r>
          </a:p>
          <a:p>
            <a:pPr marL="350838">
              <a:buClr>
                <a:srgbClr val="000000"/>
              </a:buClr>
              <a:buSzPct val="25000"/>
              <a:defRPr/>
            </a:pPr>
            <a:r>
              <a:rPr lang="en-US" sz="2400" i="1" cap="all" dirty="0">
                <a:solidFill>
                  <a:srgbClr val="A6A6A6"/>
                </a:solidFill>
                <a:latin typeface="Calibri" pitchFamily="34" charset="0"/>
                <a:cs typeface="Calibri" pitchFamily="34" charset="0"/>
              </a:rPr>
              <a:t>Clear goals, a picture of progress, and a commitment to monitor and adjust  </a:t>
            </a:r>
          </a:p>
        </p:txBody>
      </p:sp>
      <p:sp>
        <p:nvSpPr>
          <p:cNvPr id="7" name="Shape 337"/>
          <p:cNvSpPr txBox="1">
            <a:spLocks/>
          </p:cNvSpPr>
          <p:nvPr/>
        </p:nvSpPr>
        <p:spPr>
          <a:xfrm>
            <a:off x="304800" y="3871895"/>
            <a:ext cx="8504238" cy="1200150"/>
          </a:xfrm>
          <a:prstGeom prst="rect">
            <a:avLst/>
          </a:prstGeom>
          <a:solidFill>
            <a:schemeClr val="accent1"/>
          </a:solidFill>
          <a:ln>
            <a:solidFill>
              <a:srgbClr val="000000"/>
            </a:solidFill>
          </a:ln>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bg1"/>
                </a:solidFill>
                <a:cs typeface="Arial" charset="0"/>
              </a:rPr>
              <a:t>4. Build Capacity</a:t>
            </a:r>
          </a:p>
          <a:p>
            <a:pPr marL="350838">
              <a:buClr>
                <a:srgbClr val="000000"/>
              </a:buClr>
              <a:buSzPct val="25000"/>
              <a:defRPr/>
            </a:pPr>
            <a:r>
              <a:rPr lang="en-US" sz="2400" i="1" cap="all" dirty="0">
                <a:solidFill>
                  <a:schemeClr val="bg1"/>
                </a:solidFill>
                <a:latin typeface="Calibri" pitchFamily="34" charset="0"/>
                <a:cs typeface="Calibri" pitchFamily="34" charset="0"/>
              </a:rPr>
              <a:t>Support a learning organization in which learning together is valued </a:t>
            </a:r>
          </a:p>
        </p:txBody>
      </p:sp>
      <p:sp>
        <p:nvSpPr>
          <p:cNvPr id="8" name="Shape 359"/>
          <p:cNvSpPr txBox="1">
            <a:spLocks/>
          </p:cNvSpPr>
          <p:nvPr/>
        </p:nvSpPr>
        <p:spPr>
          <a:xfrm>
            <a:off x="304800" y="5170470"/>
            <a:ext cx="8504238" cy="1200150"/>
          </a:xfrm>
          <a:prstGeom prst="rect">
            <a:avLst/>
          </a:prstGeom>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tx2">
                    <a:lumMod val="40000"/>
                    <a:lumOff val="60000"/>
                  </a:schemeClr>
                </a:solidFill>
                <a:cs typeface="Arial" charset="0"/>
              </a:rPr>
              <a:t>5. Stay Engaged</a:t>
            </a:r>
          </a:p>
          <a:p>
            <a:pPr marL="350838">
              <a:buClr>
                <a:srgbClr val="000000"/>
              </a:buClr>
              <a:buSzPct val="25000"/>
              <a:defRPr/>
            </a:pPr>
            <a:r>
              <a:rPr lang="en-US" sz="2400" i="1" cap="all" dirty="0">
                <a:solidFill>
                  <a:srgbClr val="A6A6A6"/>
                </a:solidFill>
                <a:latin typeface="Calibri" pitchFamily="34" charset="0"/>
                <a:cs typeface="Calibri" pitchFamily="34" charset="0"/>
              </a:rPr>
              <a:t>The work is developing. Stay engaged and continue learning.</a:t>
            </a:r>
          </a:p>
        </p:txBody>
      </p:sp>
      <p:sp>
        <p:nvSpPr>
          <p:cNvPr id="9" name="Rectangle 8"/>
          <p:cNvSpPr/>
          <p:nvPr/>
        </p:nvSpPr>
        <p:spPr>
          <a:xfrm>
            <a:off x="5385061" y="6363200"/>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10" name="Picture 9"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138857285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hape 344"/>
          <p:cNvSpPr>
            <a:spLocks noGrp="1"/>
          </p:cNvSpPr>
          <p:nvPr>
            <p:ph type="title"/>
          </p:nvPr>
        </p:nvSpPr>
        <p:spPr>
          <a:xfrm>
            <a:off x="500063" y="832347"/>
            <a:ext cx="8229600" cy="584735"/>
          </a:xfrm>
        </p:spPr>
        <p:txBody>
          <a:bodyPr tIns="45700" bIns="45700">
            <a:spAutoFit/>
          </a:bodyPr>
          <a:lstStyle/>
          <a:p>
            <a:pPr algn="l" eaLnBrk="1" hangingPunct="1">
              <a:buClr>
                <a:srgbClr val="000000"/>
              </a:buClr>
              <a:buSzPct val="25000"/>
            </a:pPr>
            <a:r>
              <a:rPr lang="en-US" sz="3200" b="1" dirty="0">
                <a:solidFill>
                  <a:srgbClr val="17375E"/>
                </a:solidFill>
                <a:latin typeface="Century Gothic"/>
                <a:cs typeface="Century Gothic"/>
                <a:sym typeface="Arial" charset="0"/>
              </a:rPr>
              <a:t>Build Capacity</a:t>
            </a:r>
          </a:p>
        </p:txBody>
      </p:sp>
      <p:sp>
        <p:nvSpPr>
          <p:cNvPr id="345" name="Shape 345"/>
          <p:cNvSpPr txBox="1">
            <a:spLocks noGrp="1"/>
          </p:cNvSpPr>
          <p:nvPr>
            <p:ph idx="1"/>
          </p:nvPr>
        </p:nvSpPr>
        <p:spPr>
          <a:xfrm>
            <a:off x="457200" y="1559450"/>
            <a:ext cx="8229600" cy="4401165"/>
          </a:xfrm>
        </p:spPr>
        <p:txBody>
          <a:bodyPr tIns="45700" bIns="45700">
            <a:spAutoFit/>
          </a:bodyPr>
          <a:lstStyle/>
          <a:p>
            <a:pPr marL="342900" indent="-342900" eaLnBrk="1" hangingPunct="1">
              <a:spcBef>
                <a:spcPts val="0"/>
              </a:spcBef>
              <a:buClr>
                <a:srgbClr val="000000"/>
              </a:buClr>
              <a:buSzPct val="132000"/>
              <a:buFont typeface="Arial" charset="0"/>
              <a:buChar char="•"/>
            </a:pPr>
            <a:r>
              <a:rPr lang="en-US" sz="2800" dirty="0">
                <a:solidFill>
                  <a:srgbClr val="0D0D0D"/>
                </a:solidFill>
                <a:latin typeface="Century Gothic"/>
                <a:cs typeface="Century Gothic"/>
                <a:sym typeface="Arial" charset="0"/>
              </a:rPr>
              <a:t>You are acting as </a:t>
            </a:r>
            <a:r>
              <a:rPr lang="en-US" sz="2800" i="1" dirty="0">
                <a:solidFill>
                  <a:srgbClr val="0D0D0D"/>
                </a:solidFill>
                <a:latin typeface="Century Gothic"/>
                <a:cs typeface="Century Gothic"/>
                <a:sym typeface="Arial" charset="0"/>
              </a:rPr>
              <a:t>lead learner </a:t>
            </a:r>
            <a:r>
              <a:rPr lang="en-US" sz="2800" dirty="0">
                <a:solidFill>
                  <a:srgbClr val="0D0D0D"/>
                </a:solidFill>
                <a:latin typeface="Century Gothic"/>
                <a:cs typeface="Century Gothic"/>
                <a:sym typeface="Arial" charset="0"/>
              </a:rPr>
              <a:t>– this </a:t>
            </a:r>
            <a:r>
              <a:rPr lang="en-US" sz="2800" dirty="0" smtClean="0">
                <a:solidFill>
                  <a:srgbClr val="0D0D0D"/>
                </a:solidFill>
                <a:latin typeface="Century Gothic"/>
                <a:cs typeface="Century Gothic"/>
                <a:sym typeface="Arial" charset="0"/>
              </a:rPr>
              <a:t>is </a:t>
            </a:r>
            <a:r>
              <a:rPr lang="en-US" sz="2800" dirty="0">
                <a:solidFill>
                  <a:srgbClr val="0D0D0D"/>
                </a:solidFill>
                <a:latin typeface="Century Gothic"/>
                <a:cs typeface="Century Gothic"/>
                <a:sym typeface="Arial" charset="0"/>
              </a:rPr>
              <a:t>new to everyone.</a:t>
            </a:r>
          </a:p>
          <a:p>
            <a:pPr marL="342900" indent="-342900" eaLnBrk="1" hangingPunct="1">
              <a:spcBef>
                <a:spcPts val="0"/>
              </a:spcBef>
              <a:buClr>
                <a:srgbClr val="000000"/>
              </a:buClr>
              <a:buSzPct val="132000"/>
              <a:buFont typeface="Arial" charset="0"/>
              <a:buChar char="•"/>
            </a:pPr>
            <a:r>
              <a:rPr lang="en-US" sz="2800" dirty="0">
                <a:solidFill>
                  <a:srgbClr val="0D0D0D"/>
                </a:solidFill>
                <a:latin typeface="Century Gothic"/>
                <a:cs typeface="Century Gothic"/>
                <a:sym typeface="Arial" charset="0"/>
              </a:rPr>
              <a:t>Not an issue of compliance.</a:t>
            </a:r>
          </a:p>
          <a:p>
            <a:pPr marL="342900" indent="-342900" eaLnBrk="1" hangingPunct="1">
              <a:spcBef>
                <a:spcPts val="0"/>
              </a:spcBef>
              <a:buClr>
                <a:srgbClr val="000000"/>
              </a:buClr>
              <a:buSzPct val="132000"/>
              <a:buFont typeface="Arial" charset="0"/>
              <a:buChar char="•"/>
            </a:pPr>
            <a:r>
              <a:rPr lang="en-US" sz="2800" dirty="0">
                <a:solidFill>
                  <a:srgbClr val="0D0D0D"/>
                </a:solidFill>
                <a:latin typeface="Century Gothic"/>
                <a:cs typeface="Century Gothic"/>
                <a:sym typeface="Arial" charset="0"/>
              </a:rPr>
              <a:t>Teachers need opportunities to learn and process these expectations – not just a new scope and sequence.</a:t>
            </a:r>
          </a:p>
          <a:p>
            <a:pPr marL="342900" indent="-342900" eaLnBrk="1" hangingPunct="1">
              <a:spcBef>
                <a:spcPts val="0"/>
              </a:spcBef>
              <a:buClr>
                <a:srgbClr val="000000"/>
              </a:buClr>
              <a:buSzPct val="132000"/>
              <a:buFont typeface="Arial" charset="0"/>
              <a:buChar char="•"/>
            </a:pPr>
            <a:r>
              <a:rPr lang="en-US" sz="2800" dirty="0">
                <a:solidFill>
                  <a:srgbClr val="0D0D0D"/>
                </a:solidFill>
                <a:latin typeface="Century Gothic"/>
                <a:cs typeface="Century Gothic"/>
                <a:sym typeface="Arial" charset="0"/>
              </a:rPr>
              <a:t>Everyone in the system needs to appreciate this initiative for what it is, an opportunity to </a:t>
            </a:r>
            <a:r>
              <a:rPr lang="en-US" sz="2800" dirty="0" smtClean="0">
                <a:solidFill>
                  <a:srgbClr val="0D0D0D"/>
                </a:solidFill>
                <a:latin typeface="Century Gothic"/>
                <a:cs typeface="Century Gothic"/>
                <a:sym typeface="Arial" charset="0"/>
              </a:rPr>
              <a:t>revitalize social studies </a:t>
            </a:r>
            <a:r>
              <a:rPr lang="en-US" sz="2800" dirty="0">
                <a:solidFill>
                  <a:srgbClr val="0D0D0D"/>
                </a:solidFill>
                <a:latin typeface="Century Gothic"/>
                <a:cs typeface="Century Gothic"/>
                <a:sym typeface="Arial" charset="0"/>
              </a:rPr>
              <a:t>education.</a:t>
            </a:r>
          </a:p>
          <a:p>
            <a:pPr marL="342900" indent="-342900" eaLnBrk="1" hangingPunct="1">
              <a:spcBef>
                <a:spcPts val="0"/>
              </a:spcBef>
              <a:buClr>
                <a:srgbClr val="000000"/>
              </a:buClr>
              <a:buSzPct val="132000"/>
              <a:buFont typeface="Arial" charset="0"/>
              <a:buChar char="•"/>
            </a:pPr>
            <a:r>
              <a:rPr lang="en-US" sz="2800" dirty="0">
                <a:solidFill>
                  <a:srgbClr val="0D0D0D"/>
                </a:solidFill>
                <a:latin typeface="Century Gothic"/>
                <a:cs typeface="Century Gothic"/>
                <a:sym typeface="Arial" charset="0"/>
              </a:rPr>
              <a:t>Recognize this as hard work, worth doing.</a:t>
            </a:r>
          </a:p>
        </p:txBody>
      </p:sp>
      <p:sp>
        <p:nvSpPr>
          <p:cNvPr id="5" name="Rectangle 4"/>
          <p:cNvSpPr/>
          <p:nvPr/>
        </p:nvSpPr>
        <p:spPr>
          <a:xfrm>
            <a:off x="5573237" y="6325001"/>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36994175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351"/>
          <p:cNvSpPr>
            <a:spLocks noGrp="1"/>
          </p:cNvSpPr>
          <p:nvPr>
            <p:ph type="title"/>
          </p:nvPr>
        </p:nvSpPr>
        <p:spPr>
          <a:xfrm>
            <a:off x="500063" y="704562"/>
            <a:ext cx="8229600" cy="584735"/>
          </a:xfrm>
        </p:spPr>
        <p:txBody>
          <a:bodyPr tIns="45700" bIns="45700">
            <a:spAutoFit/>
          </a:bodyPr>
          <a:lstStyle/>
          <a:p>
            <a:pPr eaLnBrk="1" hangingPunct="1">
              <a:buClr>
                <a:srgbClr val="000000"/>
              </a:buClr>
              <a:buSzPct val="25000"/>
            </a:pPr>
            <a:r>
              <a:rPr lang="en-US" sz="3200" b="1" dirty="0" smtClean="0">
                <a:solidFill>
                  <a:srgbClr val="17375E"/>
                </a:solidFill>
                <a:latin typeface="Century Gothic"/>
                <a:cs typeface="Century Gothic"/>
              </a:rPr>
              <a:t>Phases of Implementation</a:t>
            </a:r>
            <a:endParaRPr lang="en-US" sz="3200" b="1" dirty="0">
              <a:solidFill>
                <a:srgbClr val="17375E"/>
              </a:solidFill>
              <a:latin typeface="Century Gothic"/>
              <a:cs typeface="Century Gothic"/>
            </a:endParaRPr>
          </a:p>
        </p:txBody>
      </p:sp>
      <p:sp>
        <p:nvSpPr>
          <p:cNvPr id="69635" name="Shape 352"/>
          <p:cNvSpPr>
            <a:spLocks noGrp="1"/>
          </p:cNvSpPr>
          <p:nvPr>
            <p:ph idx="1"/>
          </p:nvPr>
        </p:nvSpPr>
        <p:spPr>
          <a:xfrm>
            <a:off x="457200" y="1365229"/>
            <a:ext cx="8229600" cy="925752"/>
          </a:xfrm>
        </p:spPr>
        <p:txBody>
          <a:bodyPr tIns="45700" bIns="45700">
            <a:spAutoFit/>
          </a:bodyPr>
          <a:lstStyle/>
          <a:p>
            <a:pPr eaLnBrk="1" hangingPunct="1">
              <a:lnSpc>
                <a:spcPct val="114000"/>
              </a:lnSpc>
              <a:spcBef>
                <a:spcPct val="0"/>
              </a:spcBef>
              <a:buClr>
                <a:srgbClr val="000000"/>
              </a:buClr>
              <a:buSzPct val="25000"/>
            </a:pPr>
            <a:r>
              <a:rPr lang="en-US" b="1" dirty="0">
                <a:solidFill>
                  <a:srgbClr val="000000"/>
                </a:solidFill>
                <a:latin typeface="Calibri" charset="0"/>
                <a:cs typeface="Calibri" charset="0"/>
                <a:sym typeface="Arial" charset="0"/>
              </a:rPr>
              <a:t>Look for people to go through the stages of awareness, </a:t>
            </a:r>
            <a:r>
              <a:rPr lang="en-US" b="1" dirty="0" smtClean="0">
                <a:solidFill>
                  <a:srgbClr val="262626"/>
                </a:solidFill>
                <a:latin typeface="Calibri" charset="0"/>
                <a:cs typeface="Calibri" charset="0"/>
                <a:sym typeface="Arial" charset="0"/>
              </a:rPr>
              <a:t>transition, implementation, continuous improvement.</a:t>
            </a:r>
            <a:endParaRPr lang="en-US" b="1" dirty="0">
              <a:solidFill>
                <a:srgbClr val="000000"/>
              </a:solidFill>
              <a:latin typeface="Calibri" charset="0"/>
              <a:cs typeface="Calibri" charset="0"/>
              <a:sym typeface="Arial" charset="0"/>
            </a:endParaRPr>
          </a:p>
        </p:txBody>
      </p:sp>
      <p:sp>
        <p:nvSpPr>
          <p:cNvPr id="13" name="Rectangle 12"/>
          <p:cNvSpPr/>
          <p:nvPr/>
        </p:nvSpPr>
        <p:spPr>
          <a:xfrm>
            <a:off x="5731983" y="6392019"/>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pic>
        <p:nvPicPr>
          <p:cNvPr id="2" name="Picture 1" descr="9-21-15_Slide34_ImplePhase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9700" y="2380424"/>
            <a:ext cx="6303264" cy="4285488"/>
          </a:xfrm>
          <a:prstGeom prst="rect">
            <a:avLst/>
          </a:prstGeom>
        </p:spPr>
      </p:pic>
    </p:spTree>
    <p:extLst>
      <p:ext uri="{BB962C8B-B14F-4D97-AF65-F5344CB8AC3E}">
        <p14:creationId xmlns:p14="http://schemas.microsoft.com/office/powerpoint/2010/main" val="47948265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066800"/>
            <a:ext cx="6440488" cy="914400"/>
          </a:xfrm>
        </p:spPr>
        <p:txBody>
          <a:bodyPr rtlCol="0">
            <a:normAutofit fontScale="90000"/>
          </a:bodyPr>
          <a:lstStyle/>
          <a:p>
            <a:pPr eaLnBrk="1" fontAlgn="auto" hangingPunct="1">
              <a:spcBef>
                <a:spcPts val="0"/>
              </a:spcBef>
              <a:spcAft>
                <a:spcPts val="0"/>
              </a:spcAft>
              <a:buClr>
                <a:schemeClr val="dk1"/>
              </a:buClr>
              <a:buFont typeface="Arial"/>
              <a:buNone/>
              <a:defRPr/>
            </a:pPr>
            <a:r>
              <a:rPr lang="en-US" dirty="0" smtClean="0">
                <a:latin typeface="Century Gothic"/>
                <a:ea typeface="Arial"/>
                <a:cs typeface="Century Gothic"/>
                <a:sym typeface="Arial"/>
              </a:rPr>
              <a:t>Activity</a:t>
            </a:r>
            <a:r>
              <a:rPr lang="en-US" dirty="0" smtClean="0">
                <a:latin typeface="Arial"/>
                <a:ea typeface="Arial"/>
                <a:cs typeface="Arial"/>
                <a:sym typeface="Arial"/>
              </a:rPr>
              <a:t/>
            </a:r>
            <a:br>
              <a:rPr lang="en-US" dirty="0" smtClean="0">
                <a:latin typeface="Arial"/>
                <a:ea typeface="Arial"/>
                <a:cs typeface="Arial"/>
                <a:sym typeface="Arial"/>
              </a:rPr>
            </a:br>
            <a:endParaRPr lang="en-US" dirty="0">
              <a:latin typeface="Arial"/>
              <a:ea typeface="Arial"/>
              <a:cs typeface="Arial"/>
              <a:sym typeface="Arial"/>
            </a:endParaRPr>
          </a:p>
        </p:txBody>
      </p:sp>
      <p:sp>
        <p:nvSpPr>
          <p:cNvPr id="52227" name="TextBox 4"/>
          <p:cNvSpPr txBox="1">
            <a:spLocks noChangeArrowheads="1"/>
          </p:cNvSpPr>
          <p:nvPr/>
        </p:nvSpPr>
        <p:spPr bwMode="auto">
          <a:xfrm>
            <a:off x="762000" y="1752600"/>
            <a:ext cx="7315200"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defRPr/>
            </a:pPr>
            <a:r>
              <a:rPr lang="en-US" sz="3600" b="1" i="1" dirty="0" smtClean="0">
                <a:solidFill>
                  <a:schemeClr val="tx1">
                    <a:lumMod val="50000"/>
                    <a:lumOff val="50000"/>
                  </a:schemeClr>
                </a:solidFill>
                <a:latin typeface="Century Gothic"/>
                <a:cs typeface="Century Gothic"/>
              </a:rPr>
              <a:t>Building Capacity for the Work</a:t>
            </a:r>
          </a:p>
          <a:p>
            <a:pPr eaLnBrk="1" hangingPunct="1">
              <a:defRPr/>
            </a:pPr>
            <a:endParaRPr lang="en-US" sz="3200" i="1" dirty="0">
              <a:solidFill>
                <a:schemeClr val="tx1">
                  <a:lumMod val="50000"/>
                  <a:lumOff val="50000"/>
                </a:schemeClr>
              </a:solidFill>
              <a:latin typeface="Century Gothic"/>
              <a:cs typeface="Century Gothic"/>
            </a:endParaRPr>
          </a:p>
          <a:p>
            <a:pPr eaLnBrk="1" hangingPunct="1">
              <a:defRPr/>
            </a:pPr>
            <a:r>
              <a:rPr lang="en-US" sz="3200" b="1" dirty="0" smtClean="0">
                <a:solidFill>
                  <a:schemeClr val="tx1">
                    <a:lumMod val="50000"/>
                    <a:lumOff val="50000"/>
                  </a:schemeClr>
                </a:solidFill>
                <a:latin typeface="Century Gothic"/>
                <a:cs typeface="Century Gothic"/>
              </a:rPr>
              <a:t>Use Handout:</a:t>
            </a:r>
          </a:p>
          <a:p>
            <a:pPr eaLnBrk="1" hangingPunct="1">
              <a:defRPr/>
            </a:pPr>
            <a:r>
              <a:rPr lang="en-US" sz="3200" b="1" i="1" dirty="0" smtClean="0">
                <a:solidFill>
                  <a:schemeClr val="tx1"/>
                </a:solidFill>
                <a:latin typeface="Century Gothic"/>
                <a:cs typeface="Century Gothic"/>
              </a:rPr>
              <a:t>Building Capacity for the Work </a:t>
            </a:r>
            <a:r>
              <a:rPr lang="en-US" sz="3200" dirty="0" smtClean="0">
                <a:solidFill>
                  <a:schemeClr val="tx1">
                    <a:lumMod val="50000"/>
                    <a:lumOff val="50000"/>
                  </a:schemeClr>
                </a:solidFill>
                <a:latin typeface="Century Gothic"/>
                <a:cs typeface="Century Gothic"/>
              </a:rPr>
              <a:t>to understand where individuals are in the implementation phase.</a:t>
            </a:r>
            <a:r>
              <a:rPr lang="en-US" sz="3200" i="1" dirty="0" smtClean="0">
                <a:solidFill>
                  <a:schemeClr val="tx1">
                    <a:lumMod val="50000"/>
                    <a:lumOff val="50000"/>
                  </a:schemeClr>
                </a:solidFill>
                <a:latin typeface="Century Gothic"/>
                <a:cs typeface="Century Gothic"/>
              </a:rPr>
              <a:t> </a:t>
            </a:r>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32872914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hape 96"/>
          <p:cNvSpPr txBox="1">
            <a:spLocks/>
          </p:cNvSpPr>
          <p:nvPr/>
        </p:nvSpPr>
        <p:spPr>
          <a:xfrm>
            <a:off x="304800" y="676261"/>
            <a:ext cx="8504238" cy="831850"/>
          </a:xfrm>
          <a:prstGeom prst="rect">
            <a:avLst/>
          </a:prstGeom>
          <a:noFill/>
          <a:ln>
            <a:noFill/>
          </a:ln>
        </p:spPr>
        <p:txBody>
          <a:bodyPr tIns="45700" bIns="45700">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marL="350838" indent="-350838">
              <a:buClr>
                <a:srgbClr val="000000"/>
              </a:buClr>
              <a:buSzPct val="25000"/>
              <a:defRPr/>
            </a:pPr>
            <a:r>
              <a:rPr lang="en-US" sz="2400" dirty="0">
                <a:solidFill>
                  <a:schemeClr val="tx2">
                    <a:lumMod val="40000"/>
                    <a:lumOff val="60000"/>
                  </a:schemeClr>
                </a:solidFill>
                <a:latin typeface="Century Gothic"/>
                <a:cs typeface="Century Gothic"/>
              </a:rPr>
              <a:t>1. Knowledge: The C3 Framework Overview</a:t>
            </a:r>
            <a:r>
              <a:rPr lang="en-US" sz="2400" b="0" dirty="0">
                <a:solidFill>
                  <a:schemeClr val="accent1">
                    <a:lumMod val="40000"/>
                    <a:lumOff val="60000"/>
                  </a:schemeClr>
                </a:solidFill>
                <a:cs typeface="Arial" charset="0"/>
              </a:rPr>
              <a:t/>
            </a:r>
            <a:br>
              <a:rPr lang="en-US" sz="2400" b="0" dirty="0">
                <a:solidFill>
                  <a:schemeClr val="accent1">
                    <a:lumMod val="40000"/>
                    <a:lumOff val="60000"/>
                  </a:schemeClr>
                </a:solidFill>
                <a:cs typeface="Arial" charset="0"/>
              </a:rPr>
            </a:br>
            <a:r>
              <a:rPr lang="en-US" sz="2400" i="1" dirty="0">
                <a:solidFill>
                  <a:schemeClr val="bg1">
                    <a:lumMod val="65000"/>
                  </a:schemeClr>
                </a:solidFill>
                <a:latin typeface="Calibri" pitchFamily="34" charset="0"/>
                <a:cs typeface="Calibri" pitchFamily="34" charset="0"/>
              </a:rPr>
              <a:t>RATIONALE, BACKGROUND, PRINCIPLES, and SHIFTS</a:t>
            </a:r>
            <a:endParaRPr lang="en-US" sz="2400" b="0" dirty="0">
              <a:solidFill>
                <a:schemeClr val="bg1">
                  <a:lumMod val="65000"/>
                </a:schemeClr>
              </a:solidFill>
              <a:cs typeface="Arial" charset="0"/>
            </a:endParaRPr>
          </a:p>
        </p:txBody>
      </p:sp>
      <p:sp>
        <p:nvSpPr>
          <p:cNvPr id="5" name="Shape 283"/>
          <p:cNvSpPr txBox="1">
            <a:spLocks/>
          </p:cNvSpPr>
          <p:nvPr/>
        </p:nvSpPr>
        <p:spPr>
          <a:xfrm>
            <a:off x="304800" y="1604949"/>
            <a:ext cx="8504238" cy="831850"/>
          </a:xfrm>
          <a:prstGeom prst="rect">
            <a:avLst/>
          </a:prstGeom>
          <a:noFill/>
        </p:spPr>
        <p:txBody>
          <a:bodyPr tIns="45700" bIns="45700">
            <a:spAutoFit/>
          </a:bodyPr>
          <a:lstStyle>
            <a:lvl1pPr algn="l" defTabSz="914400" rtl="0" eaLnBrk="1" latinLnBrk="0" hangingPunct="1">
              <a:spcBef>
                <a:spcPct val="0"/>
              </a:spcBef>
              <a:buNone/>
              <a:defRPr sz="4000" b="1" kern="1200" cap="all">
                <a:solidFill>
                  <a:schemeClr val="tx2">
                    <a:lumMod val="75000"/>
                  </a:schemeClr>
                </a:solidFill>
                <a:latin typeface="Century Gothic" pitchFamily="34" charset="0"/>
                <a:ea typeface="+mj-ea"/>
                <a:cs typeface="+mj-cs"/>
              </a:defRPr>
            </a:lvl1pPr>
          </a:lstStyle>
          <a:p>
            <a:pPr>
              <a:buClr>
                <a:srgbClr val="000000"/>
              </a:buClr>
              <a:buSzPct val="25000"/>
              <a:defRPr/>
            </a:pPr>
            <a:r>
              <a:rPr lang="en-US" sz="2400" cap="none" dirty="0" smtClean="0">
                <a:solidFill>
                  <a:schemeClr val="tx2">
                    <a:lumMod val="40000"/>
                    <a:lumOff val="60000"/>
                  </a:schemeClr>
                </a:solidFill>
                <a:cs typeface="Arial" charset="0"/>
              </a:rPr>
              <a:t>2. Vision</a:t>
            </a:r>
          </a:p>
          <a:p>
            <a:pPr marL="350838">
              <a:buClr>
                <a:srgbClr val="000000"/>
              </a:buClr>
              <a:buSzPct val="25000"/>
              <a:defRPr/>
            </a:pPr>
            <a:r>
              <a:rPr lang="en-US" sz="2400" i="1" dirty="0">
                <a:solidFill>
                  <a:srgbClr val="A6A6A6"/>
                </a:solidFill>
                <a:latin typeface="Calibri" pitchFamily="34" charset="0"/>
                <a:cs typeface="Calibri" pitchFamily="34" charset="0"/>
              </a:rPr>
              <a:t>An Opportunity to Bring Focus and Coherence</a:t>
            </a:r>
          </a:p>
        </p:txBody>
      </p:sp>
      <p:sp>
        <p:nvSpPr>
          <p:cNvPr id="6" name="Shape 310"/>
          <p:cNvSpPr txBox="1">
            <a:spLocks/>
          </p:cNvSpPr>
          <p:nvPr/>
        </p:nvSpPr>
        <p:spPr>
          <a:xfrm>
            <a:off x="304800" y="2535224"/>
            <a:ext cx="8504238" cy="1200150"/>
          </a:xfrm>
          <a:prstGeom prst="rect">
            <a:avLst/>
          </a:prstGeom>
          <a:noFill/>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tx2">
                    <a:lumMod val="40000"/>
                    <a:lumOff val="60000"/>
                  </a:schemeClr>
                </a:solidFill>
                <a:cs typeface="Arial" charset="0"/>
              </a:rPr>
              <a:t>3. Metrics</a:t>
            </a:r>
          </a:p>
          <a:p>
            <a:pPr marL="350838">
              <a:buClr>
                <a:srgbClr val="000000"/>
              </a:buClr>
              <a:buSzPct val="25000"/>
              <a:defRPr/>
            </a:pPr>
            <a:r>
              <a:rPr lang="en-US" sz="2400" i="1" cap="all" dirty="0">
                <a:solidFill>
                  <a:srgbClr val="A6A6A6"/>
                </a:solidFill>
                <a:latin typeface="Calibri" pitchFamily="34" charset="0"/>
                <a:cs typeface="Calibri" pitchFamily="34" charset="0"/>
              </a:rPr>
              <a:t>Clear goals, a picture of progress, and a commitment to monitor and adjust  </a:t>
            </a:r>
          </a:p>
        </p:txBody>
      </p:sp>
      <p:sp>
        <p:nvSpPr>
          <p:cNvPr id="7" name="Shape 337"/>
          <p:cNvSpPr txBox="1">
            <a:spLocks/>
          </p:cNvSpPr>
          <p:nvPr/>
        </p:nvSpPr>
        <p:spPr>
          <a:xfrm>
            <a:off x="304800" y="3832211"/>
            <a:ext cx="8504238" cy="1200150"/>
          </a:xfrm>
          <a:prstGeom prst="rect">
            <a:avLst/>
          </a:prstGeom>
          <a:noFill/>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tx2">
                    <a:lumMod val="40000"/>
                    <a:lumOff val="60000"/>
                  </a:schemeClr>
                </a:solidFill>
                <a:cs typeface="Arial" charset="0"/>
              </a:rPr>
              <a:t>4. Build Capacity</a:t>
            </a:r>
          </a:p>
          <a:p>
            <a:pPr marL="350838">
              <a:buClr>
                <a:srgbClr val="000000"/>
              </a:buClr>
              <a:buSzPct val="25000"/>
              <a:defRPr/>
            </a:pPr>
            <a:r>
              <a:rPr lang="en-US" sz="2400" i="1" cap="all" dirty="0">
                <a:solidFill>
                  <a:srgbClr val="A6A6A6"/>
                </a:solidFill>
                <a:latin typeface="Calibri" pitchFamily="34" charset="0"/>
                <a:cs typeface="Calibri" pitchFamily="34" charset="0"/>
              </a:rPr>
              <a:t>Support a learning organization in which learning together is valued </a:t>
            </a:r>
          </a:p>
        </p:txBody>
      </p:sp>
      <p:sp>
        <p:nvSpPr>
          <p:cNvPr id="8" name="Shape 359"/>
          <p:cNvSpPr txBox="1">
            <a:spLocks/>
          </p:cNvSpPr>
          <p:nvPr/>
        </p:nvSpPr>
        <p:spPr>
          <a:xfrm>
            <a:off x="304800" y="5130786"/>
            <a:ext cx="8504238" cy="1200150"/>
          </a:xfrm>
          <a:prstGeom prst="rect">
            <a:avLst/>
          </a:prstGeom>
          <a:solidFill>
            <a:schemeClr val="accent1"/>
          </a:solidFill>
          <a:ln>
            <a:solidFill>
              <a:schemeClr val="tx1"/>
            </a:solidFill>
          </a:ln>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bg1"/>
                </a:solidFill>
                <a:cs typeface="Arial" charset="0"/>
              </a:rPr>
              <a:t>5. Stay Engaged</a:t>
            </a:r>
          </a:p>
          <a:p>
            <a:pPr marL="350838">
              <a:buClr>
                <a:srgbClr val="000000"/>
              </a:buClr>
              <a:buSzPct val="25000"/>
              <a:defRPr/>
            </a:pPr>
            <a:r>
              <a:rPr lang="en-US" sz="2400" i="1" cap="all" dirty="0">
                <a:solidFill>
                  <a:srgbClr val="FFFFFF"/>
                </a:solidFill>
                <a:latin typeface="Calibri" pitchFamily="34" charset="0"/>
                <a:cs typeface="Calibri" pitchFamily="34" charset="0"/>
              </a:rPr>
              <a:t>The work is developing. Stay engaged and continue learning.</a:t>
            </a:r>
          </a:p>
        </p:txBody>
      </p:sp>
      <p:sp>
        <p:nvSpPr>
          <p:cNvPr id="9" name="Rectangle 8"/>
          <p:cNvSpPr/>
          <p:nvPr/>
        </p:nvSpPr>
        <p:spPr>
          <a:xfrm>
            <a:off x="5596759" y="6426782"/>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10" name="Picture 9"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399817390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066800"/>
            <a:ext cx="6440488" cy="914400"/>
          </a:xfrm>
        </p:spPr>
        <p:txBody>
          <a:bodyPr rtlCol="0">
            <a:normAutofit fontScale="90000"/>
          </a:bodyPr>
          <a:lstStyle/>
          <a:p>
            <a:pPr eaLnBrk="1" fontAlgn="auto" hangingPunct="1">
              <a:spcBef>
                <a:spcPts val="0"/>
              </a:spcBef>
              <a:spcAft>
                <a:spcPts val="0"/>
              </a:spcAft>
              <a:buClr>
                <a:schemeClr val="dk1"/>
              </a:buClr>
              <a:buFont typeface="Arial"/>
              <a:buNone/>
              <a:defRPr/>
            </a:pPr>
            <a:r>
              <a:rPr lang="en-US" dirty="0" smtClean="0">
                <a:latin typeface="Century Gothic"/>
                <a:ea typeface="Arial"/>
                <a:cs typeface="Century Gothic"/>
                <a:sym typeface="Arial"/>
              </a:rPr>
              <a:t>Activity</a:t>
            </a:r>
            <a:r>
              <a:rPr lang="en-US" dirty="0" smtClean="0">
                <a:latin typeface="Arial"/>
                <a:ea typeface="Arial"/>
                <a:cs typeface="Arial"/>
                <a:sym typeface="Arial"/>
              </a:rPr>
              <a:t/>
            </a:r>
            <a:br>
              <a:rPr lang="en-US" dirty="0" smtClean="0">
                <a:latin typeface="Arial"/>
                <a:ea typeface="Arial"/>
                <a:cs typeface="Arial"/>
                <a:sym typeface="Arial"/>
              </a:rPr>
            </a:br>
            <a:endParaRPr lang="en-US" dirty="0">
              <a:latin typeface="Arial"/>
              <a:ea typeface="Arial"/>
              <a:cs typeface="Arial"/>
              <a:sym typeface="Arial"/>
            </a:endParaRPr>
          </a:p>
        </p:txBody>
      </p:sp>
      <p:sp>
        <p:nvSpPr>
          <p:cNvPr id="52227" name="TextBox 4"/>
          <p:cNvSpPr txBox="1">
            <a:spLocks noChangeArrowheads="1"/>
          </p:cNvSpPr>
          <p:nvPr/>
        </p:nvSpPr>
        <p:spPr bwMode="auto">
          <a:xfrm>
            <a:off x="762000" y="1752600"/>
            <a:ext cx="73152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defRPr/>
            </a:pPr>
            <a:r>
              <a:rPr lang="en-US" sz="3600" b="1" i="1" dirty="0" smtClean="0">
                <a:solidFill>
                  <a:schemeClr val="tx1">
                    <a:lumMod val="50000"/>
                    <a:lumOff val="50000"/>
                  </a:schemeClr>
                </a:solidFill>
                <a:latin typeface="Century Gothic"/>
                <a:cs typeface="Century Gothic"/>
              </a:rPr>
              <a:t>Reflecting on Actions</a:t>
            </a:r>
          </a:p>
          <a:p>
            <a:pPr eaLnBrk="1" hangingPunct="1">
              <a:defRPr/>
            </a:pPr>
            <a:endParaRPr lang="en-US" sz="3200" i="1" dirty="0">
              <a:solidFill>
                <a:schemeClr val="tx1">
                  <a:lumMod val="50000"/>
                  <a:lumOff val="50000"/>
                </a:schemeClr>
              </a:solidFill>
              <a:latin typeface="Century Gothic"/>
              <a:cs typeface="Century Gothic"/>
            </a:endParaRPr>
          </a:p>
          <a:p>
            <a:pPr eaLnBrk="1" hangingPunct="1">
              <a:defRPr/>
            </a:pPr>
            <a:r>
              <a:rPr lang="en-US" sz="3200" b="1" dirty="0" smtClean="0">
                <a:solidFill>
                  <a:schemeClr val="tx1">
                    <a:lumMod val="50000"/>
                    <a:lumOff val="50000"/>
                  </a:schemeClr>
                </a:solidFill>
                <a:latin typeface="Century Gothic"/>
                <a:cs typeface="Century Gothic"/>
              </a:rPr>
              <a:t>Use Handout:</a:t>
            </a:r>
          </a:p>
          <a:p>
            <a:pPr eaLnBrk="1" hangingPunct="1">
              <a:defRPr/>
            </a:pPr>
            <a:r>
              <a:rPr lang="en-US" sz="3200" b="1" i="1" dirty="0" smtClean="0">
                <a:solidFill>
                  <a:schemeClr val="tx1"/>
                </a:solidFill>
                <a:latin typeface="Century Gothic"/>
                <a:cs typeface="Century Gothic"/>
              </a:rPr>
              <a:t>Reflecting on Actions </a:t>
            </a:r>
            <a:r>
              <a:rPr lang="en-US" sz="3200" dirty="0" smtClean="0">
                <a:solidFill>
                  <a:schemeClr val="tx1">
                    <a:lumMod val="50000"/>
                    <a:lumOff val="50000"/>
                  </a:schemeClr>
                </a:solidFill>
                <a:latin typeface="Century Gothic"/>
                <a:cs typeface="Century Gothic"/>
              </a:rPr>
              <a:t>to plan your next steps.</a:t>
            </a:r>
            <a:endParaRPr lang="en-US" sz="3200" i="1" dirty="0" smtClean="0">
              <a:solidFill>
                <a:schemeClr val="tx1">
                  <a:lumMod val="50000"/>
                  <a:lumOff val="50000"/>
                </a:schemeClr>
              </a:solidFill>
              <a:latin typeface="Century Gothic"/>
              <a:cs typeface="Century Gothic"/>
            </a:endParaRPr>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16242731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hape 366"/>
          <p:cNvSpPr>
            <a:spLocks noGrp="1"/>
          </p:cNvSpPr>
          <p:nvPr>
            <p:ph type="title"/>
          </p:nvPr>
        </p:nvSpPr>
        <p:spPr>
          <a:xfrm>
            <a:off x="471488" y="1334111"/>
            <a:ext cx="8229600" cy="584735"/>
          </a:xfrm>
        </p:spPr>
        <p:txBody>
          <a:bodyPr tIns="45700" bIns="45700">
            <a:spAutoFit/>
          </a:bodyPr>
          <a:lstStyle/>
          <a:p>
            <a:pPr algn="l" eaLnBrk="1" hangingPunct="1">
              <a:buClr>
                <a:srgbClr val="000000"/>
              </a:buClr>
              <a:buSzPct val="25000"/>
            </a:pPr>
            <a:r>
              <a:rPr lang="en-US" sz="3200" b="1" dirty="0">
                <a:solidFill>
                  <a:srgbClr val="17375E"/>
                </a:solidFill>
                <a:latin typeface="Century Gothic"/>
                <a:cs typeface="Century Gothic"/>
              </a:rPr>
              <a:t>Stay Engaged</a:t>
            </a:r>
          </a:p>
        </p:txBody>
      </p:sp>
      <p:sp>
        <p:nvSpPr>
          <p:cNvPr id="54275" name="Shape 367"/>
          <p:cNvSpPr txBox="1">
            <a:spLocks noGrp="1"/>
          </p:cNvSpPr>
          <p:nvPr>
            <p:ph idx="1"/>
          </p:nvPr>
        </p:nvSpPr>
        <p:spPr>
          <a:xfrm>
            <a:off x="471488" y="2196825"/>
            <a:ext cx="8229600" cy="2634117"/>
          </a:xfrm>
        </p:spPr>
        <p:txBody>
          <a:bodyPr tIns="45700" bIns="45700" rtlCol="0">
            <a:spAutoFit/>
          </a:bodyPr>
          <a:lstStyle/>
          <a:p>
            <a:pPr marL="342900" indent="-342900" eaLnBrk="1" hangingPunct="1">
              <a:lnSpc>
                <a:spcPct val="114000"/>
              </a:lnSpc>
              <a:spcBef>
                <a:spcPts val="1200"/>
              </a:spcBef>
              <a:buClr>
                <a:srgbClr val="000000"/>
              </a:buClr>
              <a:buSzPct val="132000"/>
              <a:buFont typeface="Arial" charset="0"/>
              <a:buChar char="•"/>
              <a:defRPr/>
            </a:pPr>
            <a:r>
              <a:rPr lang="en-US" sz="3200" dirty="0">
                <a:solidFill>
                  <a:schemeClr val="tx1">
                    <a:lumMod val="95000"/>
                    <a:lumOff val="5000"/>
                  </a:schemeClr>
                </a:solidFill>
                <a:latin typeface="Century Gothic"/>
                <a:cs typeface="Century Gothic"/>
              </a:rPr>
              <a:t>Unleash the potential of </a:t>
            </a:r>
            <a:r>
              <a:rPr lang="en-US" sz="3200" i="1" dirty="0" smtClean="0">
                <a:solidFill>
                  <a:schemeClr val="tx1">
                    <a:lumMod val="95000"/>
                    <a:lumOff val="5000"/>
                  </a:schemeClr>
                </a:solidFill>
                <a:latin typeface="Century Gothic"/>
                <a:cs typeface="Century Gothic"/>
              </a:rPr>
              <a:t>the C3 Framework</a:t>
            </a:r>
            <a:endParaRPr lang="en-US" sz="3200" dirty="0">
              <a:solidFill>
                <a:schemeClr val="tx1">
                  <a:lumMod val="95000"/>
                  <a:lumOff val="5000"/>
                </a:schemeClr>
              </a:solidFill>
              <a:latin typeface="Century Gothic"/>
              <a:cs typeface="Century Gothic"/>
            </a:endParaRPr>
          </a:p>
          <a:p>
            <a:pPr marL="342900" indent="-342900" eaLnBrk="1" hangingPunct="1">
              <a:lnSpc>
                <a:spcPct val="114000"/>
              </a:lnSpc>
              <a:spcBef>
                <a:spcPts val="1200"/>
              </a:spcBef>
              <a:buClr>
                <a:srgbClr val="000000"/>
              </a:buClr>
              <a:buSzPct val="132000"/>
              <a:buFont typeface="Arial" charset="0"/>
              <a:buChar char="•"/>
              <a:defRPr/>
            </a:pPr>
            <a:r>
              <a:rPr lang="en-US" sz="3200" dirty="0">
                <a:solidFill>
                  <a:schemeClr val="tx1">
                    <a:lumMod val="95000"/>
                    <a:lumOff val="5000"/>
                  </a:schemeClr>
                </a:solidFill>
                <a:latin typeface="Century Gothic"/>
                <a:ea typeface="+mn-ea"/>
                <a:cs typeface="Century Gothic"/>
              </a:rPr>
              <a:t>Professional organizations</a:t>
            </a:r>
          </a:p>
          <a:p>
            <a:pPr marL="342900" indent="-342900" eaLnBrk="1" hangingPunct="1">
              <a:lnSpc>
                <a:spcPct val="114000"/>
              </a:lnSpc>
              <a:spcBef>
                <a:spcPts val="1200"/>
              </a:spcBef>
              <a:buClr>
                <a:srgbClr val="000000"/>
              </a:buClr>
              <a:buSzPct val="132000"/>
              <a:buFont typeface="Arial" charset="0"/>
              <a:buChar char="•"/>
              <a:defRPr/>
            </a:pPr>
            <a:r>
              <a:rPr lang="en-US" sz="3200" dirty="0">
                <a:solidFill>
                  <a:schemeClr val="tx1">
                    <a:lumMod val="95000"/>
                    <a:lumOff val="5000"/>
                  </a:schemeClr>
                </a:solidFill>
                <a:latin typeface="Century Gothic"/>
                <a:ea typeface="+mn-ea"/>
                <a:cs typeface="Century Gothic"/>
              </a:rPr>
              <a:t>State leadership</a:t>
            </a:r>
          </a:p>
        </p:txBody>
      </p:sp>
      <p:sp>
        <p:nvSpPr>
          <p:cNvPr id="5" name="Rectangle 4"/>
          <p:cNvSpPr/>
          <p:nvPr/>
        </p:nvSpPr>
        <p:spPr>
          <a:xfrm>
            <a:off x="5652944" y="6341535"/>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82667488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931302"/>
            <a:ext cx="8229600" cy="639762"/>
          </a:xfrm>
        </p:spPr>
        <p:txBody>
          <a:bodyPr>
            <a:normAutofit/>
          </a:bodyPr>
          <a:lstStyle/>
          <a:p>
            <a:pPr algn="l" eaLnBrk="1" hangingPunct="1">
              <a:buClr>
                <a:srgbClr val="000000"/>
              </a:buClr>
              <a:buSzPct val="25000"/>
            </a:pPr>
            <a:r>
              <a:rPr lang="en-US" sz="3200" b="1" dirty="0">
                <a:solidFill>
                  <a:srgbClr val="17375E"/>
                </a:solidFill>
                <a:latin typeface="Century Gothic"/>
                <a:cs typeface="Century Gothic"/>
                <a:sym typeface="Arial" charset="0"/>
              </a:rPr>
              <a:t>Discussion/Activity</a:t>
            </a:r>
          </a:p>
        </p:txBody>
      </p:sp>
      <p:sp>
        <p:nvSpPr>
          <p:cNvPr id="3" name="Content Placeholder 2"/>
          <p:cNvSpPr>
            <a:spLocks noGrp="1"/>
          </p:cNvSpPr>
          <p:nvPr>
            <p:ph idx="1"/>
          </p:nvPr>
        </p:nvSpPr>
        <p:spPr>
          <a:xfrm>
            <a:off x="537853" y="1763455"/>
            <a:ext cx="8148947" cy="4800600"/>
          </a:xfrm>
        </p:spPr>
        <p:txBody>
          <a:bodyPr rtlCol="0">
            <a:noAutofit/>
          </a:bodyPr>
          <a:lstStyle/>
          <a:p>
            <a:pPr marL="0" indent="4763" eaLnBrk="1" fontAlgn="auto" hangingPunct="1">
              <a:spcBef>
                <a:spcPts val="0"/>
              </a:spcBef>
              <a:spcAft>
                <a:spcPts val="0"/>
              </a:spcAft>
              <a:buClr>
                <a:schemeClr val="dk1"/>
              </a:buClr>
              <a:buFont typeface="Arial"/>
              <a:buNone/>
              <a:defRPr/>
            </a:pPr>
            <a:r>
              <a:rPr lang="en-US" sz="2800" dirty="0" smtClean="0">
                <a:latin typeface="Century Gothic"/>
                <a:ea typeface="+mn-ea"/>
                <a:cs typeface="Century Gothic"/>
                <a:sym typeface="Arial"/>
              </a:rPr>
              <a:t>Using your understanding of the shifts and implications for instructional leadership, identify additional resources to engage:</a:t>
            </a:r>
          </a:p>
          <a:p>
            <a:pPr marL="463550" indent="-295275" eaLnBrk="1" fontAlgn="auto" hangingPunct="1">
              <a:spcBef>
                <a:spcPts val="0"/>
              </a:spcBef>
              <a:spcAft>
                <a:spcPts val="0"/>
              </a:spcAft>
              <a:buClr>
                <a:schemeClr val="dk1"/>
              </a:buClr>
              <a:buFont typeface="Arial" pitchFamily="34" charset="0"/>
              <a:buChar char="•"/>
              <a:defRPr/>
            </a:pPr>
            <a:r>
              <a:rPr lang="en-US" sz="2800" dirty="0" smtClean="0">
                <a:latin typeface="Century Gothic"/>
                <a:ea typeface="+mn-ea"/>
                <a:cs typeface="Century Gothic"/>
                <a:sym typeface="Arial"/>
              </a:rPr>
              <a:t>District-level personnel</a:t>
            </a:r>
          </a:p>
          <a:p>
            <a:pPr marL="463550" indent="-295275" eaLnBrk="1" fontAlgn="auto" hangingPunct="1">
              <a:spcBef>
                <a:spcPts val="0"/>
              </a:spcBef>
              <a:spcAft>
                <a:spcPts val="0"/>
              </a:spcAft>
              <a:buClr>
                <a:schemeClr val="dk1"/>
              </a:buClr>
              <a:buFont typeface="Arial" pitchFamily="34" charset="0"/>
              <a:buChar char="•"/>
              <a:defRPr/>
            </a:pPr>
            <a:r>
              <a:rPr lang="en-US" sz="2800" dirty="0" smtClean="0">
                <a:latin typeface="Century Gothic"/>
                <a:ea typeface="+mn-ea"/>
                <a:cs typeface="Century Gothic"/>
                <a:sym typeface="Arial"/>
              </a:rPr>
              <a:t>School-level administrators</a:t>
            </a:r>
          </a:p>
          <a:p>
            <a:pPr marL="463550" indent="-295275" eaLnBrk="1" fontAlgn="auto" hangingPunct="1">
              <a:spcBef>
                <a:spcPts val="0"/>
              </a:spcBef>
              <a:spcAft>
                <a:spcPts val="0"/>
              </a:spcAft>
              <a:buClr>
                <a:schemeClr val="dk1"/>
              </a:buClr>
              <a:buFont typeface="Arial" pitchFamily="34" charset="0"/>
              <a:buChar char="•"/>
              <a:defRPr/>
            </a:pPr>
            <a:r>
              <a:rPr lang="en-US" sz="2800" dirty="0" smtClean="0">
                <a:latin typeface="Century Gothic"/>
                <a:ea typeface="+mn-ea"/>
                <a:cs typeface="Century Gothic"/>
                <a:sym typeface="Arial"/>
              </a:rPr>
              <a:t>Instructional support</a:t>
            </a:r>
          </a:p>
          <a:p>
            <a:pPr marL="463550" indent="-295275" eaLnBrk="1" fontAlgn="auto" hangingPunct="1">
              <a:spcBef>
                <a:spcPts val="0"/>
              </a:spcBef>
              <a:spcAft>
                <a:spcPts val="0"/>
              </a:spcAft>
              <a:buClr>
                <a:schemeClr val="dk1"/>
              </a:buClr>
              <a:buFont typeface="Arial" pitchFamily="34" charset="0"/>
              <a:buChar char="•"/>
              <a:defRPr/>
            </a:pPr>
            <a:r>
              <a:rPr lang="en-US" sz="2800" dirty="0" smtClean="0">
                <a:latin typeface="Century Gothic"/>
                <a:ea typeface="+mn-ea"/>
                <a:cs typeface="Century Gothic"/>
                <a:sym typeface="Arial"/>
              </a:rPr>
              <a:t>Teachers</a:t>
            </a:r>
          </a:p>
          <a:p>
            <a:pPr marL="463550" indent="-295275" eaLnBrk="1" fontAlgn="auto" hangingPunct="1">
              <a:spcBef>
                <a:spcPts val="0"/>
              </a:spcBef>
              <a:spcAft>
                <a:spcPts val="0"/>
              </a:spcAft>
              <a:buClr>
                <a:schemeClr val="dk1"/>
              </a:buClr>
              <a:buFont typeface="Arial" pitchFamily="34" charset="0"/>
              <a:buChar char="•"/>
              <a:defRPr/>
            </a:pPr>
            <a:r>
              <a:rPr lang="en-US" sz="2800" dirty="0" smtClean="0">
                <a:latin typeface="Century Gothic"/>
                <a:ea typeface="+mn-ea"/>
                <a:cs typeface="Century Gothic"/>
                <a:sym typeface="Arial"/>
              </a:rPr>
              <a:t>Students</a:t>
            </a:r>
          </a:p>
          <a:p>
            <a:pPr marL="463550" indent="-295275" eaLnBrk="1" fontAlgn="auto" hangingPunct="1">
              <a:spcBef>
                <a:spcPts val="0"/>
              </a:spcBef>
              <a:spcAft>
                <a:spcPts val="0"/>
              </a:spcAft>
              <a:buClr>
                <a:schemeClr val="dk1"/>
              </a:buClr>
              <a:buFont typeface="Arial" pitchFamily="34" charset="0"/>
              <a:buChar char="•"/>
              <a:defRPr/>
            </a:pPr>
            <a:r>
              <a:rPr lang="en-US" sz="2800" dirty="0" smtClean="0">
                <a:latin typeface="Century Gothic"/>
                <a:ea typeface="+mn-ea"/>
                <a:cs typeface="Century Gothic"/>
                <a:sym typeface="Arial"/>
              </a:rPr>
              <a:t>Parents</a:t>
            </a:r>
          </a:p>
          <a:p>
            <a:pPr eaLnBrk="1" fontAlgn="auto" hangingPunct="1">
              <a:lnSpc>
                <a:spcPct val="124000"/>
              </a:lnSpc>
              <a:spcBef>
                <a:spcPts val="640"/>
              </a:spcBef>
              <a:spcAft>
                <a:spcPts val="0"/>
              </a:spcAft>
              <a:buClr>
                <a:schemeClr val="dk1"/>
              </a:buClr>
              <a:buFont typeface="Arial"/>
              <a:buNone/>
              <a:defRPr/>
            </a:pPr>
            <a:endParaRPr lang="en-US" dirty="0" smtClean="0">
              <a:ea typeface="+mn-ea"/>
              <a:sym typeface="Arial"/>
            </a:endParaRPr>
          </a:p>
          <a:p>
            <a:pPr marL="342900" indent="-342900" eaLnBrk="1" fontAlgn="auto" hangingPunct="1">
              <a:lnSpc>
                <a:spcPct val="124000"/>
              </a:lnSpc>
              <a:spcBef>
                <a:spcPts val="640"/>
              </a:spcBef>
              <a:spcAft>
                <a:spcPts val="0"/>
              </a:spcAft>
              <a:buClr>
                <a:schemeClr val="dk1"/>
              </a:buClr>
              <a:buFont typeface="Arial" pitchFamily="34" charset="0"/>
              <a:buChar char="•"/>
              <a:defRPr/>
            </a:pPr>
            <a:endParaRPr lang="en-US" dirty="0">
              <a:ea typeface="+mn-ea"/>
              <a:sym typeface="Arial"/>
            </a:endParaRPr>
          </a:p>
        </p:txBody>
      </p:sp>
      <p:sp>
        <p:nvSpPr>
          <p:cNvPr id="5" name="Rectangle 4"/>
          <p:cNvSpPr/>
          <p:nvPr/>
        </p:nvSpPr>
        <p:spPr>
          <a:xfrm>
            <a:off x="5712474" y="6410166"/>
            <a:ext cx="3231173" cy="307777"/>
          </a:xfrm>
          <a:prstGeom prst="rect">
            <a:avLst/>
          </a:prstGeom>
        </p:spPr>
        <p:txBody>
          <a:bodyPr wrap="none">
            <a:spAutoFit/>
          </a:bodyPr>
          <a:lstStyle/>
          <a:p>
            <a:pPr algn="r"/>
            <a:r>
              <a:rPr lang="en-US" sz="1400" dirty="0">
                <a:latin typeface="Century Gothic"/>
                <a:cs typeface="Century Gothic"/>
              </a:rPr>
              <a:t>Adapted from </a:t>
            </a:r>
            <a:r>
              <a:rPr lang="en-US" sz="1400" dirty="0" err="1">
                <a:latin typeface="Century Gothic"/>
                <a:cs typeface="Century Gothic"/>
              </a:rPr>
              <a:t>achievethecore.org</a:t>
            </a:r>
            <a:endParaRPr lang="en-US" sz="1400" dirty="0">
              <a:latin typeface="Century Gothic"/>
              <a:cs typeface="Century Gothic"/>
            </a:endParaRPr>
          </a:p>
        </p:txBody>
      </p:sp>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22345642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3462"/>
            <a:ext cx="8229600" cy="4876800"/>
          </a:xfrm>
        </p:spPr>
        <p:txBody>
          <a:bodyPr/>
          <a:lstStyle/>
          <a:p>
            <a:pPr marL="0" indent="0">
              <a:buNone/>
            </a:pPr>
            <a:r>
              <a:rPr lang="en-US" sz="3600" b="1" dirty="0" smtClean="0">
                <a:hlinkClick r:id="rId3"/>
              </a:rPr>
              <a:t>The College, Career, and Civic Life (C3) Framework for Social Studies States Standards</a:t>
            </a:r>
            <a:endParaRPr lang="en-US" sz="3600" b="1" dirty="0" smtClean="0"/>
          </a:p>
          <a:p>
            <a:pPr marL="0" indent="0">
              <a:buNone/>
            </a:pPr>
            <a:endParaRPr lang="en-US" dirty="0"/>
          </a:p>
          <a:p>
            <a:pPr marL="0" indent="0">
              <a:buNone/>
            </a:pPr>
            <a:r>
              <a:rPr lang="en-US" dirty="0" smtClean="0"/>
              <a:t>Published on September 17, 2013</a:t>
            </a:r>
          </a:p>
          <a:p>
            <a:pPr marL="0" indent="0">
              <a:buNone/>
            </a:pPr>
            <a:r>
              <a:rPr lang="en-US" dirty="0" smtClean="0"/>
              <a:t>National Council for the Social Studies</a:t>
            </a:r>
            <a:endParaRPr lang="en-US" dirty="0"/>
          </a:p>
        </p:txBody>
      </p:sp>
      <p:pic>
        <p:nvPicPr>
          <p:cNvPr id="5" name="Picture 4" descr="Screen Shot 2014-12-22 at 2.38.35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pic>
        <p:nvPicPr>
          <p:cNvPr id="2" name="Picture 1" descr="9-21-15_Slide4_C3FrameworkSmall.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80608" y="3339356"/>
            <a:ext cx="2426208" cy="3133344"/>
          </a:xfrm>
          <a:prstGeom prst="rect">
            <a:avLst/>
          </a:prstGeom>
        </p:spPr>
      </p:pic>
    </p:spTree>
    <p:extLst>
      <p:ext uri="{BB962C8B-B14F-4D97-AF65-F5344CB8AC3E}">
        <p14:creationId xmlns:p14="http://schemas.microsoft.com/office/powerpoint/2010/main" val="2389135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0" y="1325844"/>
            <a:ext cx="8461212" cy="0"/>
          </a:xfrm>
          <a:prstGeom prst="straightConnector1">
            <a:avLst/>
          </a:prstGeom>
          <a:ln w="57150" cmpd="sng">
            <a:solidFill>
              <a:srgbClr val="F7C61E"/>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14" name="Picture 13"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pic>
        <p:nvPicPr>
          <p:cNvPr id="2" name="Picture 1" descr="9-21-15_Slide4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79664"/>
            <a:ext cx="9165528" cy="6169152"/>
          </a:xfrm>
          <a:prstGeom prst="rect">
            <a:avLst/>
          </a:prstGeom>
        </p:spPr>
      </p:pic>
    </p:spTree>
    <p:extLst>
      <p:ext uri="{BB962C8B-B14F-4D97-AF65-F5344CB8AC3E}">
        <p14:creationId xmlns:p14="http://schemas.microsoft.com/office/powerpoint/2010/main" val="18438278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1" descr="photo-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30066" y="725626"/>
            <a:ext cx="4243490" cy="318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Shot 2014-12-22 at 2.38.35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pic>
        <p:nvPicPr>
          <p:cNvPr id="2" name="Picture 1" descr="Slide 41.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4300" y="3914484"/>
            <a:ext cx="8894064" cy="2932176"/>
          </a:xfrm>
          <a:prstGeom prst="rect">
            <a:avLst/>
          </a:prstGeom>
        </p:spPr>
      </p:pic>
    </p:spTree>
    <p:extLst>
      <p:ext uri="{BB962C8B-B14F-4D97-AF65-F5344CB8AC3E}">
        <p14:creationId xmlns:p14="http://schemas.microsoft.com/office/powerpoint/2010/main" val="16175069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descr="Titleslide.tif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876798"/>
            <a:ext cx="9144000" cy="1981202"/>
          </a:xfrm>
          <a:prstGeom prst="rect">
            <a:avLst/>
          </a:prstGeom>
          <a:solidFill>
            <a:srgbClr val="00004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lnSpc>
                <a:spcPct val="90000"/>
              </a:lnSpc>
              <a:buClr>
                <a:srgbClr val="404040"/>
              </a:buClr>
              <a:buFont typeface="Arial" charset="0"/>
              <a:buNone/>
              <a:defRPr/>
            </a:pPr>
            <a:r>
              <a:rPr lang="en-US" sz="2500" b="1" i="1" dirty="0">
                <a:solidFill>
                  <a:schemeClr val="bg1"/>
                </a:solidFill>
                <a:latin typeface="Century Gothic"/>
                <a:ea typeface="ＭＳ Ｐゴシック" charset="0"/>
                <a:cs typeface="Century Gothic"/>
              </a:rPr>
              <a:t>To download a copy and access other materials, </a:t>
            </a:r>
          </a:p>
          <a:p>
            <a:pPr algn="ctr">
              <a:lnSpc>
                <a:spcPct val="90000"/>
              </a:lnSpc>
              <a:buClr>
                <a:srgbClr val="404040"/>
              </a:buClr>
              <a:buFont typeface="Arial" charset="0"/>
              <a:buNone/>
              <a:defRPr/>
            </a:pPr>
            <a:r>
              <a:rPr lang="en-US" sz="2500" b="1" i="1" dirty="0">
                <a:solidFill>
                  <a:schemeClr val="bg1"/>
                </a:solidFill>
                <a:latin typeface="Century Gothic"/>
                <a:ea typeface="ＭＳ Ｐゴシック" charset="0"/>
                <a:cs typeface="Century Gothic"/>
              </a:rPr>
              <a:t>visit the National Council for the Social Studies at </a:t>
            </a:r>
            <a:r>
              <a:rPr lang="en-US" sz="3600" b="1" dirty="0" err="1">
                <a:solidFill>
                  <a:srgbClr val="FFD757"/>
                </a:solidFill>
                <a:latin typeface="Century Gothic"/>
                <a:ea typeface="ＭＳ Ｐゴシック" charset="0"/>
                <a:cs typeface="Century Gothic"/>
              </a:rPr>
              <a:t>socialstudies.org</a:t>
            </a:r>
            <a:r>
              <a:rPr lang="en-US" sz="3600" b="1" dirty="0">
                <a:solidFill>
                  <a:srgbClr val="FFD757"/>
                </a:solidFill>
                <a:latin typeface="Century Gothic"/>
                <a:ea typeface="ＭＳ Ｐゴシック" charset="0"/>
                <a:cs typeface="Century Gothic"/>
              </a:rPr>
              <a:t>/C3</a:t>
            </a:r>
          </a:p>
        </p:txBody>
      </p:sp>
      <p:cxnSp>
        <p:nvCxnSpPr>
          <p:cNvPr id="7" name="Straight Connector 6"/>
          <p:cNvCxnSpPr/>
          <p:nvPr/>
        </p:nvCxnSpPr>
        <p:spPr>
          <a:xfrm>
            <a:off x="0" y="4876800"/>
            <a:ext cx="9144000" cy="0"/>
          </a:xfrm>
          <a:prstGeom prst="line">
            <a:avLst/>
          </a:prstGeom>
          <a:ln w="5715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4669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74705"/>
            <a:ext cx="8476381" cy="5508552"/>
          </a:xfrm>
        </p:spPr>
        <p:txBody>
          <a:bodyPr anchor="t">
            <a:noAutofit/>
          </a:bodyPr>
          <a:lstStyle/>
          <a:p>
            <a:pPr algn="ctr"/>
            <a:r>
              <a:rPr lang="en-US" sz="3200" b="1" i="1" dirty="0" smtClean="0"/>
              <a:t>Thank you</a:t>
            </a:r>
            <a:br>
              <a:rPr lang="en-US" sz="3200" b="1" i="1" dirty="0" smtClean="0"/>
            </a:br>
            <a:r>
              <a:rPr lang="en-US" sz="3200" b="1" i="1" dirty="0" smtClean="0"/>
              <a:t>for participating in this presentation!</a:t>
            </a:r>
            <a:br>
              <a:rPr lang="en-US" sz="3200" b="1" i="1" dirty="0" smtClean="0"/>
            </a:br>
            <a:r>
              <a:rPr lang="en-US" sz="3200" b="1" i="1" dirty="0" smtClean="0"/>
              <a:t>Our next presentations are:</a:t>
            </a:r>
            <a:br>
              <a:rPr lang="en-US" sz="3200" b="1" i="1" dirty="0" smtClean="0"/>
            </a:br>
            <a:r>
              <a:rPr lang="en-US" sz="3200" b="1" i="1" dirty="0" smtClean="0"/>
              <a:t/>
            </a:r>
            <a:br>
              <a:rPr lang="en-US" sz="3200" b="1" i="1" dirty="0" smtClean="0"/>
            </a:br>
            <a:r>
              <a:rPr lang="en-US" sz="2800" b="1" dirty="0" smtClean="0"/>
              <a:t>Sept. 23 -</a:t>
            </a:r>
            <a:r>
              <a:rPr lang="en-US" sz="2800" dirty="0" smtClean="0"/>
              <a:t> What </a:t>
            </a:r>
            <a:r>
              <a:rPr lang="en-US" sz="2800" dirty="0"/>
              <a:t>Every Methods Teacher Should Know about the C3 Framework</a:t>
            </a:r>
            <a:r>
              <a:rPr lang="en-US" sz="3200" dirty="0"/>
              <a:t/>
            </a:r>
            <a:br>
              <a:rPr lang="en-US" sz="3200" dirty="0"/>
            </a:br>
            <a:r>
              <a:rPr lang="en-US" sz="2800" b="1" dirty="0" smtClean="0"/>
              <a:t>Oct. </a:t>
            </a:r>
            <a:r>
              <a:rPr lang="en-US" sz="2800" b="1" dirty="0"/>
              <a:t>1 - </a:t>
            </a:r>
            <a:r>
              <a:rPr lang="en-US" sz="2800" dirty="0"/>
              <a:t>What Every School Administrator Should Know about the C3 Framework</a:t>
            </a:r>
            <a:r>
              <a:rPr lang="en-US" sz="2800" b="1" dirty="0"/>
              <a:t/>
            </a:r>
            <a:br>
              <a:rPr lang="en-US" sz="2800" b="1" dirty="0"/>
            </a:br>
            <a:r>
              <a:rPr lang="en-US" sz="2800" b="1" dirty="0" smtClean="0"/>
              <a:t/>
            </a:r>
            <a:br>
              <a:rPr lang="en-US" sz="2800" b="1" dirty="0" smtClean="0"/>
            </a:br>
            <a:r>
              <a:rPr lang="en-US" sz="3200" b="1" i="1" dirty="0"/>
              <a:t> </a:t>
            </a:r>
            <a:r>
              <a:rPr lang="en-US" sz="2800" dirty="0"/>
              <a:t>You are invited to participate in other Investigations and </a:t>
            </a:r>
            <a:r>
              <a:rPr lang="en-US" sz="2800" dirty="0" smtClean="0"/>
              <a:t>to register for upcoming </a:t>
            </a:r>
            <a:r>
              <a:rPr lang="en-US" sz="2800" dirty="0"/>
              <a:t>webinars at </a:t>
            </a:r>
            <a:r>
              <a:rPr lang="en-US" sz="2800" b="1" dirty="0" err="1"/>
              <a:t>www.socialstudies.org</a:t>
            </a:r>
            <a:r>
              <a:rPr lang="en-US" sz="2800" b="1" dirty="0"/>
              <a:t>/c3/</a:t>
            </a:r>
            <a:r>
              <a:rPr lang="en-US" sz="2800" b="1" dirty="0" smtClean="0"/>
              <a:t>C3LC</a:t>
            </a:r>
            <a:endParaRPr lang="en-US" sz="2800" b="1" i="1" dirty="0"/>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8606396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90"/>
          <p:cNvSpPr>
            <a:spLocks noGrp="1"/>
          </p:cNvSpPr>
          <p:nvPr>
            <p:ph type="title"/>
          </p:nvPr>
        </p:nvSpPr>
        <p:spPr>
          <a:xfrm>
            <a:off x="484188" y="750887"/>
            <a:ext cx="8229600" cy="523875"/>
          </a:xfrm>
        </p:spPr>
        <p:txBody>
          <a:bodyPr tIns="45700" bIns="45700">
            <a:spAutoFit/>
          </a:bodyPr>
          <a:lstStyle/>
          <a:p>
            <a:pPr algn="l" eaLnBrk="1" hangingPunct="1">
              <a:buClr>
                <a:srgbClr val="000000"/>
              </a:buClr>
              <a:buSzPct val="25000"/>
            </a:pPr>
            <a:r>
              <a:rPr lang="en-US" sz="2800" b="1" dirty="0" smtClean="0">
                <a:solidFill>
                  <a:srgbClr val="17375E"/>
                </a:solidFill>
                <a:latin typeface="Century Gothic" charset="0"/>
              </a:rPr>
              <a:t>Overview</a:t>
            </a:r>
            <a:endParaRPr lang="en-US" sz="2800" b="1" dirty="0">
              <a:solidFill>
                <a:srgbClr val="17375E"/>
              </a:solidFill>
              <a:latin typeface="Century Gothic" charset="0"/>
            </a:endParaRPr>
          </a:p>
        </p:txBody>
      </p:sp>
      <p:sp>
        <p:nvSpPr>
          <p:cNvPr id="28675" name="Shape 91"/>
          <p:cNvSpPr>
            <a:spLocks noGrp="1"/>
          </p:cNvSpPr>
          <p:nvPr>
            <p:ph idx="1"/>
          </p:nvPr>
        </p:nvSpPr>
        <p:spPr>
          <a:xfrm>
            <a:off x="484188" y="1454206"/>
            <a:ext cx="8137525" cy="4909611"/>
          </a:xfrm>
        </p:spPr>
        <p:txBody>
          <a:bodyPr tIns="45700" bIns="45700">
            <a:spAutoFit/>
          </a:bodyPr>
          <a:lstStyle/>
          <a:p>
            <a:pPr marL="342900" indent="-342900" eaLnBrk="1" hangingPunct="1">
              <a:lnSpc>
                <a:spcPct val="114000"/>
              </a:lnSpc>
              <a:spcBef>
                <a:spcPts val="1200"/>
              </a:spcBef>
              <a:buClr>
                <a:srgbClr val="000000"/>
              </a:buClr>
              <a:buSzPct val="132000"/>
              <a:buFont typeface="Arial" charset="0"/>
              <a:buChar char="•"/>
            </a:pPr>
            <a:r>
              <a:rPr lang="en-US" b="1" dirty="0">
                <a:solidFill>
                  <a:srgbClr val="262626"/>
                </a:solidFill>
                <a:latin typeface="Calibri" charset="0"/>
                <a:sym typeface="Arial" charset="0"/>
              </a:rPr>
              <a:t>Knowledge</a:t>
            </a:r>
            <a:r>
              <a:rPr lang="en-US" dirty="0">
                <a:solidFill>
                  <a:srgbClr val="262626"/>
                </a:solidFill>
                <a:latin typeface="Calibri" charset="0"/>
                <a:sym typeface="Arial" charset="0"/>
              </a:rPr>
              <a:t> to lead implementation of the </a:t>
            </a:r>
            <a:r>
              <a:rPr lang="en-US" dirty="0" smtClean="0">
                <a:solidFill>
                  <a:srgbClr val="262626"/>
                </a:solidFill>
                <a:latin typeface="Calibri" charset="0"/>
                <a:sym typeface="Arial" charset="0"/>
              </a:rPr>
              <a:t>C3 Framework</a:t>
            </a:r>
            <a:endParaRPr lang="en-US" dirty="0">
              <a:solidFill>
                <a:srgbClr val="262626"/>
              </a:solidFill>
              <a:latin typeface="Calibri" charset="0"/>
              <a:sym typeface="Arial" charset="0"/>
            </a:endParaRPr>
          </a:p>
          <a:p>
            <a:pPr marL="342900" indent="-342900" eaLnBrk="1" hangingPunct="1">
              <a:lnSpc>
                <a:spcPct val="114000"/>
              </a:lnSpc>
              <a:spcBef>
                <a:spcPts val="1200"/>
              </a:spcBef>
              <a:buClr>
                <a:srgbClr val="000000"/>
              </a:buClr>
              <a:buSzPct val="132000"/>
              <a:buFont typeface="Arial" charset="0"/>
              <a:buChar char="•"/>
            </a:pPr>
            <a:r>
              <a:rPr lang="en-US" b="1" dirty="0">
                <a:solidFill>
                  <a:srgbClr val="262626"/>
                </a:solidFill>
                <a:latin typeface="Calibri" charset="0"/>
                <a:sym typeface="Arial" charset="0"/>
              </a:rPr>
              <a:t>Vision</a:t>
            </a:r>
            <a:r>
              <a:rPr lang="en-US" dirty="0">
                <a:solidFill>
                  <a:srgbClr val="262626"/>
                </a:solidFill>
                <a:latin typeface="Calibri" charset="0"/>
                <a:sym typeface="Arial" charset="0"/>
              </a:rPr>
              <a:t> to integrate the implementation of the </a:t>
            </a:r>
            <a:r>
              <a:rPr lang="en-US" dirty="0" smtClean="0">
                <a:solidFill>
                  <a:srgbClr val="262626"/>
                </a:solidFill>
                <a:latin typeface="Calibri" charset="0"/>
                <a:sym typeface="Arial" charset="0"/>
              </a:rPr>
              <a:t>C3 Framework into </a:t>
            </a:r>
            <a:r>
              <a:rPr lang="en-US" dirty="0">
                <a:solidFill>
                  <a:srgbClr val="262626"/>
                </a:solidFill>
                <a:latin typeface="Calibri" charset="0"/>
                <a:sym typeface="Arial" charset="0"/>
              </a:rPr>
              <a:t>broad education improvement efforts.</a:t>
            </a:r>
          </a:p>
          <a:p>
            <a:pPr marL="342900" indent="-342900" eaLnBrk="1" hangingPunct="1">
              <a:lnSpc>
                <a:spcPct val="114000"/>
              </a:lnSpc>
              <a:spcBef>
                <a:spcPts val="1200"/>
              </a:spcBef>
              <a:buClr>
                <a:srgbClr val="000000"/>
              </a:buClr>
              <a:buSzPct val="132000"/>
              <a:buFont typeface="Arial" charset="0"/>
              <a:buChar char="•"/>
            </a:pPr>
            <a:r>
              <a:rPr lang="en-US" b="1" dirty="0">
                <a:solidFill>
                  <a:srgbClr val="262626"/>
                </a:solidFill>
                <a:latin typeface="Calibri" charset="0"/>
                <a:sym typeface="Arial" charset="0"/>
              </a:rPr>
              <a:t>Metrics</a:t>
            </a:r>
            <a:r>
              <a:rPr lang="en-US" dirty="0">
                <a:solidFill>
                  <a:srgbClr val="262626"/>
                </a:solidFill>
                <a:latin typeface="Calibri" charset="0"/>
                <a:sym typeface="Arial" charset="0"/>
              </a:rPr>
              <a:t> to clearly describe what successful progress in implementation looks like and facilitates a flexible cycle of change.</a:t>
            </a:r>
          </a:p>
          <a:p>
            <a:pPr marL="342900" indent="-342900" eaLnBrk="1" hangingPunct="1">
              <a:lnSpc>
                <a:spcPct val="114000"/>
              </a:lnSpc>
              <a:spcBef>
                <a:spcPts val="1200"/>
              </a:spcBef>
              <a:buClr>
                <a:srgbClr val="000000"/>
              </a:buClr>
              <a:buSzPct val="132000"/>
              <a:buFont typeface="Arial" charset="0"/>
              <a:buChar char="•"/>
            </a:pPr>
            <a:r>
              <a:rPr lang="en-US" b="1" dirty="0">
                <a:solidFill>
                  <a:srgbClr val="262626"/>
                </a:solidFill>
                <a:latin typeface="Calibri" charset="0"/>
                <a:sym typeface="Arial" charset="0"/>
              </a:rPr>
              <a:t>Build capacity </a:t>
            </a:r>
            <a:r>
              <a:rPr lang="en-US" dirty="0">
                <a:solidFill>
                  <a:srgbClr val="262626"/>
                </a:solidFill>
                <a:latin typeface="Calibri" charset="0"/>
                <a:sym typeface="Arial" charset="0"/>
              </a:rPr>
              <a:t>so that all members of the education landscape are learning together.</a:t>
            </a:r>
          </a:p>
          <a:p>
            <a:pPr marL="342900" indent="-342900" eaLnBrk="1" hangingPunct="1">
              <a:lnSpc>
                <a:spcPct val="114000"/>
              </a:lnSpc>
              <a:spcBef>
                <a:spcPts val="1200"/>
              </a:spcBef>
              <a:buClr>
                <a:srgbClr val="000000"/>
              </a:buClr>
              <a:buSzPct val="132000"/>
              <a:buFont typeface="Arial" charset="0"/>
              <a:buChar char="•"/>
            </a:pPr>
            <a:r>
              <a:rPr lang="en-US" b="1" dirty="0">
                <a:solidFill>
                  <a:srgbClr val="262626"/>
                </a:solidFill>
                <a:latin typeface="Calibri" charset="0"/>
                <a:sym typeface="Arial" charset="0"/>
              </a:rPr>
              <a:t>Stay engaged </a:t>
            </a:r>
            <a:r>
              <a:rPr lang="en-US" dirty="0">
                <a:solidFill>
                  <a:srgbClr val="262626"/>
                </a:solidFill>
                <a:latin typeface="Calibri" charset="0"/>
                <a:sym typeface="Arial" charset="0"/>
              </a:rPr>
              <a:t>to keep informed of the latest developments and resources.</a:t>
            </a:r>
          </a:p>
        </p:txBody>
      </p:sp>
      <p:sp>
        <p:nvSpPr>
          <p:cNvPr id="3" name="Rectangle 2"/>
          <p:cNvSpPr/>
          <p:nvPr/>
        </p:nvSpPr>
        <p:spPr>
          <a:xfrm>
            <a:off x="4878636" y="6313858"/>
            <a:ext cx="4101603" cy="369332"/>
          </a:xfrm>
          <a:prstGeom prst="rect">
            <a:avLst/>
          </a:prstGeom>
        </p:spPr>
        <p:txBody>
          <a:bodyPr wrap="none">
            <a:spAutoFit/>
          </a:bodyPr>
          <a:lstStyle/>
          <a:p>
            <a:pPr algn="r"/>
            <a:r>
              <a:rPr lang="en-US" dirty="0">
                <a:latin typeface="Century Gothic"/>
                <a:cs typeface="Century Gothic"/>
              </a:rPr>
              <a:t>Adapted from </a:t>
            </a:r>
            <a:r>
              <a:rPr lang="en-US" dirty="0" err="1">
                <a:latin typeface="Century Gothic"/>
                <a:cs typeface="Century Gothic"/>
              </a:rPr>
              <a:t>achievethecore.org</a:t>
            </a:r>
            <a:endParaRPr lang="en-US" dirty="0">
              <a:latin typeface="Century Gothic"/>
              <a:cs typeface="Century Gothic"/>
            </a:endParaRPr>
          </a:p>
        </p:txBody>
      </p:sp>
      <p:pic>
        <p:nvPicPr>
          <p:cNvPr id="6" name="Picture 5"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345305665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Shape 96"/>
          <p:cNvSpPr txBox="1">
            <a:spLocks noGrp="1"/>
          </p:cNvSpPr>
          <p:nvPr>
            <p:ph type="title"/>
          </p:nvPr>
        </p:nvSpPr>
        <p:spPr>
          <a:xfrm>
            <a:off x="304800" y="779605"/>
            <a:ext cx="8504238" cy="831850"/>
          </a:xfrm>
          <a:solidFill>
            <a:schemeClr val="accent1"/>
          </a:solidFill>
          <a:ln>
            <a:solidFill>
              <a:srgbClr val="000000"/>
            </a:solidFill>
          </a:ln>
        </p:spPr>
        <p:txBody>
          <a:bodyPr tIns="45700" bIns="45700" rtlCol="0">
            <a:spAutoFit/>
          </a:bodyPr>
          <a:lstStyle/>
          <a:p>
            <a:pPr marL="350838" indent="-350838" eaLnBrk="1" fontAlgn="auto" hangingPunct="1">
              <a:spcAft>
                <a:spcPts val="0"/>
              </a:spcAft>
              <a:buClr>
                <a:srgbClr val="000000"/>
              </a:buClr>
              <a:buSzPct val="25000"/>
              <a:defRPr/>
            </a:pPr>
            <a:r>
              <a:rPr lang="en-US" sz="2400" cap="none" dirty="0" smtClean="0">
                <a:solidFill>
                  <a:schemeClr val="bg1"/>
                </a:solidFill>
                <a:latin typeface="Century Gothic"/>
                <a:ea typeface="+mj-ea"/>
                <a:cs typeface="Century Gothic"/>
              </a:rPr>
              <a:t>1. Knowledge: The C3 Framework Overview</a:t>
            </a:r>
            <a:r>
              <a:rPr lang="en-US" sz="2400" b="0" cap="none" dirty="0" smtClean="0">
                <a:solidFill>
                  <a:schemeClr val="bg1"/>
                </a:solidFill>
                <a:ea typeface="+mj-ea"/>
                <a:cs typeface="Arial" charset="0"/>
              </a:rPr>
              <a:t/>
            </a:r>
            <a:br>
              <a:rPr lang="en-US" sz="2400" b="0" cap="none" dirty="0" smtClean="0">
                <a:solidFill>
                  <a:schemeClr val="bg1"/>
                </a:solidFill>
                <a:ea typeface="+mj-ea"/>
                <a:cs typeface="Arial" charset="0"/>
              </a:rPr>
            </a:br>
            <a:r>
              <a:rPr lang="en-US" sz="2400" i="1" dirty="0">
                <a:solidFill>
                  <a:schemeClr val="bg1"/>
                </a:solidFill>
                <a:latin typeface="Calibri" pitchFamily="34" charset="0"/>
                <a:ea typeface="+mj-ea"/>
                <a:cs typeface="Calibri" pitchFamily="34" charset="0"/>
              </a:rPr>
              <a:t>Rationale, </a:t>
            </a:r>
            <a:r>
              <a:rPr lang="en-US" sz="2400" i="1" dirty="0" smtClean="0">
                <a:solidFill>
                  <a:schemeClr val="bg1"/>
                </a:solidFill>
                <a:latin typeface="Calibri" pitchFamily="34" charset="0"/>
                <a:ea typeface="+mj-ea"/>
                <a:cs typeface="Calibri" pitchFamily="34" charset="0"/>
              </a:rPr>
              <a:t>BACKGROUND, Principles, </a:t>
            </a:r>
            <a:r>
              <a:rPr lang="en-US" sz="2400" i="1" dirty="0">
                <a:solidFill>
                  <a:schemeClr val="bg1"/>
                </a:solidFill>
                <a:latin typeface="Calibri" pitchFamily="34" charset="0"/>
                <a:ea typeface="+mj-ea"/>
                <a:cs typeface="Calibri" pitchFamily="34" charset="0"/>
              </a:rPr>
              <a:t>and </a:t>
            </a:r>
            <a:r>
              <a:rPr lang="en-US" sz="2400" i="1" dirty="0" smtClean="0">
                <a:solidFill>
                  <a:schemeClr val="bg1"/>
                </a:solidFill>
                <a:latin typeface="Calibri" pitchFamily="34" charset="0"/>
                <a:ea typeface="+mj-ea"/>
                <a:cs typeface="Calibri" pitchFamily="34" charset="0"/>
              </a:rPr>
              <a:t>Shifts</a:t>
            </a:r>
            <a:endParaRPr lang="en-US" sz="2400" b="0" cap="none" dirty="0" smtClean="0">
              <a:solidFill>
                <a:schemeClr val="bg1"/>
              </a:solidFill>
              <a:ea typeface="+mj-ea"/>
              <a:cs typeface="Arial" charset="0"/>
            </a:endParaRPr>
          </a:p>
        </p:txBody>
      </p:sp>
      <p:sp>
        <p:nvSpPr>
          <p:cNvPr id="4" name="Shape 283"/>
          <p:cNvSpPr txBox="1">
            <a:spLocks/>
          </p:cNvSpPr>
          <p:nvPr/>
        </p:nvSpPr>
        <p:spPr>
          <a:xfrm>
            <a:off x="304800" y="1708293"/>
            <a:ext cx="8504238" cy="831850"/>
          </a:xfrm>
          <a:prstGeom prst="rect">
            <a:avLst/>
          </a:prstGeom>
        </p:spPr>
        <p:txBody>
          <a:bodyPr tIns="45700" bIns="45700">
            <a:spAutoFit/>
          </a:bodyPr>
          <a:lstStyle>
            <a:lvl1pPr algn="l" defTabSz="914400" rtl="0" eaLnBrk="1" latinLnBrk="0" hangingPunct="1">
              <a:spcBef>
                <a:spcPct val="0"/>
              </a:spcBef>
              <a:buNone/>
              <a:defRPr sz="4000" b="1" kern="1200" cap="all">
                <a:solidFill>
                  <a:schemeClr val="tx2">
                    <a:lumMod val="75000"/>
                  </a:schemeClr>
                </a:solidFill>
                <a:latin typeface="Century Gothic" pitchFamily="34" charset="0"/>
                <a:ea typeface="+mj-ea"/>
                <a:cs typeface="+mj-cs"/>
              </a:defRPr>
            </a:lvl1pPr>
          </a:lstStyle>
          <a:p>
            <a:pPr>
              <a:buClr>
                <a:srgbClr val="000000"/>
              </a:buClr>
              <a:buSzPct val="25000"/>
              <a:defRPr/>
            </a:pPr>
            <a:r>
              <a:rPr lang="en-US" sz="2400" cap="none" dirty="0" smtClean="0">
                <a:solidFill>
                  <a:schemeClr val="tx2">
                    <a:lumMod val="40000"/>
                    <a:lumOff val="60000"/>
                  </a:schemeClr>
                </a:solidFill>
                <a:cs typeface="Arial" charset="0"/>
              </a:rPr>
              <a:t>2. Vision</a:t>
            </a:r>
          </a:p>
          <a:p>
            <a:pPr marL="350838">
              <a:buClr>
                <a:srgbClr val="000000"/>
              </a:buClr>
              <a:buSzPct val="25000"/>
              <a:defRPr/>
            </a:pPr>
            <a:r>
              <a:rPr lang="en-US" sz="2400" i="1" dirty="0">
                <a:solidFill>
                  <a:schemeClr val="bg1">
                    <a:lumMod val="75000"/>
                  </a:schemeClr>
                </a:solidFill>
                <a:latin typeface="Calibri" pitchFamily="34" charset="0"/>
                <a:cs typeface="Calibri" pitchFamily="34" charset="0"/>
              </a:rPr>
              <a:t>An Opportunity to Bring Focus and Coherence</a:t>
            </a:r>
          </a:p>
        </p:txBody>
      </p:sp>
      <p:sp>
        <p:nvSpPr>
          <p:cNvPr id="6" name="Shape 310"/>
          <p:cNvSpPr txBox="1">
            <a:spLocks/>
          </p:cNvSpPr>
          <p:nvPr/>
        </p:nvSpPr>
        <p:spPr>
          <a:xfrm>
            <a:off x="304800" y="2638568"/>
            <a:ext cx="8504238" cy="1200150"/>
          </a:xfrm>
          <a:prstGeom prst="rect">
            <a:avLst/>
          </a:prstGeom>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tx2">
                    <a:lumMod val="40000"/>
                    <a:lumOff val="60000"/>
                  </a:schemeClr>
                </a:solidFill>
                <a:cs typeface="Arial" charset="0"/>
              </a:rPr>
              <a:t>3. Metrics</a:t>
            </a:r>
          </a:p>
          <a:p>
            <a:pPr marL="350838">
              <a:buClr>
                <a:srgbClr val="000000"/>
              </a:buClr>
              <a:buSzPct val="25000"/>
              <a:defRPr/>
            </a:pPr>
            <a:r>
              <a:rPr lang="en-US" sz="2400" i="1" cap="all" dirty="0">
                <a:solidFill>
                  <a:schemeClr val="bg1">
                    <a:lumMod val="75000"/>
                  </a:schemeClr>
                </a:solidFill>
                <a:latin typeface="Calibri" pitchFamily="34" charset="0"/>
                <a:cs typeface="Calibri" pitchFamily="34" charset="0"/>
              </a:rPr>
              <a:t>Clear goals, a picture of progress, and a commitment to monitor and adjust  </a:t>
            </a:r>
          </a:p>
        </p:txBody>
      </p:sp>
      <p:sp>
        <p:nvSpPr>
          <p:cNvPr id="8" name="Shape 337"/>
          <p:cNvSpPr txBox="1">
            <a:spLocks/>
          </p:cNvSpPr>
          <p:nvPr/>
        </p:nvSpPr>
        <p:spPr>
          <a:xfrm>
            <a:off x="304800" y="3935555"/>
            <a:ext cx="8504238" cy="1200150"/>
          </a:xfrm>
          <a:prstGeom prst="rect">
            <a:avLst/>
          </a:prstGeom>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tx2">
                    <a:lumMod val="40000"/>
                    <a:lumOff val="60000"/>
                  </a:schemeClr>
                </a:solidFill>
                <a:cs typeface="Arial" charset="0"/>
              </a:rPr>
              <a:t>4. Build Capacity</a:t>
            </a:r>
          </a:p>
          <a:p>
            <a:pPr marL="350838">
              <a:buClr>
                <a:srgbClr val="000000"/>
              </a:buClr>
              <a:buSzPct val="25000"/>
              <a:defRPr/>
            </a:pPr>
            <a:r>
              <a:rPr lang="en-US" sz="2400" i="1" cap="all" dirty="0">
                <a:solidFill>
                  <a:schemeClr val="bg1">
                    <a:lumMod val="75000"/>
                  </a:schemeClr>
                </a:solidFill>
                <a:latin typeface="Calibri" pitchFamily="34" charset="0"/>
                <a:cs typeface="Calibri" pitchFamily="34" charset="0"/>
              </a:rPr>
              <a:t>Support a learning organization in which learning together is valued </a:t>
            </a:r>
          </a:p>
        </p:txBody>
      </p:sp>
      <p:sp>
        <p:nvSpPr>
          <p:cNvPr id="10" name="Shape 359"/>
          <p:cNvSpPr txBox="1">
            <a:spLocks/>
          </p:cNvSpPr>
          <p:nvPr/>
        </p:nvSpPr>
        <p:spPr>
          <a:xfrm>
            <a:off x="304800" y="5234130"/>
            <a:ext cx="8504238" cy="1200150"/>
          </a:xfrm>
          <a:prstGeom prst="rect">
            <a:avLst/>
          </a:prstGeom>
        </p:spPr>
        <p:txBody>
          <a:bodyPr tIns="45700" bIns="45700" anchor="ctr">
            <a:spAutoFit/>
          </a:bodyPr>
          <a:lstStyle>
            <a:lvl1pPr algn="l" defTabSz="914400" rtl="0" eaLnBrk="1" latinLnBrk="0" hangingPunct="1">
              <a:spcBef>
                <a:spcPct val="0"/>
              </a:spcBef>
              <a:buNone/>
              <a:defRPr sz="2800" b="1" kern="1200">
                <a:solidFill>
                  <a:schemeClr val="tx2">
                    <a:lumMod val="75000"/>
                  </a:schemeClr>
                </a:solidFill>
                <a:latin typeface="Century Gothic" pitchFamily="34" charset="0"/>
                <a:ea typeface="+mj-ea"/>
                <a:cs typeface="+mj-cs"/>
              </a:defRPr>
            </a:lvl1pPr>
          </a:lstStyle>
          <a:p>
            <a:pPr>
              <a:buClr>
                <a:srgbClr val="000000"/>
              </a:buClr>
              <a:buSzPct val="25000"/>
              <a:defRPr/>
            </a:pPr>
            <a:r>
              <a:rPr lang="en-US" sz="2400" dirty="0" smtClean="0">
                <a:solidFill>
                  <a:schemeClr val="tx2">
                    <a:lumMod val="40000"/>
                    <a:lumOff val="60000"/>
                  </a:schemeClr>
                </a:solidFill>
                <a:cs typeface="Arial" charset="0"/>
              </a:rPr>
              <a:t>5. Stay Engaged</a:t>
            </a:r>
          </a:p>
          <a:p>
            <a:pPr marL="350838">
              <a:buClr>
                <a:srgbClr val="000000"/>
              </a:buClr>
              <a:buSzPct val="25000"/>
              <a:defRPr/>
            </a:pPr>
            <a:r>
              <a:rPr lang="en-US" sz="2400" i="1" cap="all" dirty="0">
                <a:solidFill>
                  <a:schemeClr val="bg1">
                    <a:lumMod val="75000"/>
                  </a:schemeClr>
                </a:solidFill>
                <a:latin typeface="Calibri" pitchFamily="34" charset="0"/>
                <a:cs typeface="Calibri" pitchFamily="34" charset="0"/>
              </a:rPr>
              <a:t>The work is developing. Stay engaged and continue learning.</a:t>
            </a:r>
          </a:p>
        </p:txBody>
      </p:sp>
      <p:pic>
        <p:nvPicPr>
          <p:cNvPr id="7" name="Picture 6"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144000679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546" y="679544"/>
            <a:ext cx="7913077" cy="523220"/>
          </a:xfrm>
          <a:prstGeom prst="rect">
            <a:avLst/>
          </a:prstGeom>
          <a:noFill/>
        </p:spPr>
        <p:txBody>
          <a:bodyPr wrap="square" rtlCol="0">
            <a:spAutoFit/>
          </a:bodyPr>
          <a:lstStyle/>
          <a:p>
            <a:r>
              <a:rPr lang="en-US" sz="2800" b="1" dirty="0" smtClean="0">
                <a:latin typeface="Century Gothic"/>
                <a:cs typeface="Century Gothic"/>
              </a:rPr>
              <a:t>Background: A Three Year State-led Effort</a:t>
            </a:r>
            <a:endParaRPr lang="en-US" sz="2800" b="1" dirty="0">
              <a:latin typeface="Century Gothic"/>
              <a:cs typeface="Century Gothic"/>
            </a:endParaRPr>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pic>
        <p:nvPicPr>
          <p:cNvPr id="3" name="Content Placeholder 2" descr="9-21-15_Slide7.png"/>
          <p:cNvPicPr>
            <a:picLocks noGrp="1" noChangeAspect="1"/>
          </p:cNvPicPr>
          <p:nvPr>
            <p:ph idx="1"/>
          </p:nvPr>
        </p:nvPicPr>
        <p:blipFill>
          <a:blip r:embed="rId4" cstate="print">
            <a:extLst>
              <a:ext uri="{28A0092B-C50C-407E-A947-70E740481C1C}">
                <a14:useLocalDpi xmlns:a14="http://schemas.microsoft.com/office/drawing/2010/main"/>
              </a:ext>
            </a:extLst>
          </a:blip>
          <a:srcRect l="-1827" r="-1827"/>
          <a:stretch>
            <a:fillRect/>
          </a:stretch>
        </p:blipFill>
        <p:spPr>
          <a:xfrm>
            <a:off x="457200" y="1296961"/>
            <a:ext cx="8229600" cy="5274236"/>
          </a:xfrm>
        </p:spPr>
      </p:pic>
    </p:spTree>
    <p:extLst>
      <p:ext uri="{BB962C8B-B14F-4D97-AF65-F5344CB8AC3E}">
        <p14:creationId xmlns:p14="http://schemas.microsoft.com/office/powerpoint/2010/main" val="30321655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175"/>
            <a:ext cx="8229600" cy="1143000"/>
          </a:xfrm>
        </p:spPr>
        <p:txBody>
          <a:bodyPr>
            <a:normAutofit/>
          </a:bodyPr>
          <a:lstStyle/>
          <a:p>
            <a:pPr algn="ctr"/>
            <a:r>
              <a:rPr lang="en-US" sz="2800" b="1" dirty="0" smtClean="0">
                <a:solidFill>
                  <a:srgbClr val="04243C"/>
                </a:solidFill>
                <a:latin typeface="Century Gothic"/>
                <a:cs typeface="Century Gothic"/>
              </a:rPr>
              <a:t>Collaboration is Key</a:t>
            </a:r>
            <a:endParaRPr lang="en-US" sz="2800" b="1" dirty="0">
              <a:solidFill>
                <a:srgbClr val="04243C"/>
              </a:solidFill>
              <a:latin typeface="Century Gothic"/>
              <a:cs typeface="Century Gothic"/>
            </a:endParaRPr>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pic>
        <p:nvPicPr>
          <p:cNvPr id="7" name="Picture 6" descr="9-21-15_Slide8_AllOrganiz_.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700" y="1604900"/>
            <a:ext cx="9107424" cy="4706112"/>
          </a:xfrm>
          <a:prstGeom prst="rect">
            <a:avLst/>
          </a:prstGeom>
        </p:spPr>
      </p:pic>
    </p:spTree>
    <p:extLst>
      <p:ext uri="{BB962C8B-B14F-4D97-AF65-F5344CB8AC3E}">
        <p14:creationId xmlns:p14="http://schemas.microsoft.com/office/powerpoint/2010/main" val="36069392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73284" y="1903327"/>
            <a:ext cx="6629400" cy="45402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1200"/>
              </a:spcAft>
              <a:defRPr/>
            </a:pPr>
            <a:r>
              <a:rPr lang="en-US" b="1" dirty="0">
                <a:latin typeface="Century Gothic"/>
                <a:cs typeface="Century Gothic"/>
              </a:rPr>
              <a:t>S</a:t>
            </a:r>
            <a:r>
              <a:rPr lang="en-US" b="1" dirty="0" smtClean="0">
                <a:latin typeface="Century Gothic"/>
                <a:cs typeface="Century Gothic"/>
              </a:rPr>
              <a:t>tates</a:t>
            </a:r>
            <a:r>
              <a:rPr lang="en-US" dirty="0" smtClean="0">
                <a:latin typeface="Century Gothic"/>
                <a:cs typeface="Century Gothic"/>
              </a:rPr>
              <a:t> </a:t>
            </a:r>
            <a:r>
              <a:rPr lang="en-US" dirty="0">
                <a:latin typeface="Century Gothic"/>
                <a:cs typeface="Century Gothic"/>
              </a:rPr>
              <a:t>to upgrade their state social studies standards and for </a:t>
            </a:r>
            <a:r>
              <a:rPr lang="en-US" dirty="0" smtClean="0">
                <a:latin typeface="Century Gothic"/>
                <a:cs typeface="Century Gothic"/>
              </a:rPr>
              <a:t>practitioners</a:t>
            </a:r>
          </a:p>
          <a:p>
            <a:pPr fontAlgn="auto">
              <a:spcAft>
                <a:spcPts val="0"/>
              </a:spcAft>
              <a:defRPr/>
            </a:pPr>
            <a:r>
              <a:rPr lang="en-US" b="1" dirty="0">
                <a:latin typeface="Century Gothic"/>
                <a:cs typeface="Century Gothic"/>
              </a:rPr>
              <a:t>L</a:t>
            </a:r>
            <a:r>
              <a:rPr lang="en-US" b="1" dirty="0" smtClean="0">
                <a:latin typeface="Century Gothic"/>
                <a:cs typeface="Century Gothic"/>
              </a:rPr>
              <a:t>ocal </a:t>
            </a:r>
            <a:r>
              <a:rPr lang="en-US" b="1" dirty="0">
                <a:latin typeface="Century Gothic"/>
                <a:cs typeface="Century Gothic"/>
              </a:rPr>
              <a:t>school districts, schools, teachers and curriculum writers </a:t>
            </a:r>
            <a:r>
              <a:rPr lang="en-US" dirty="0" smtClean="0">
                <a:latin typeface="Century Gothic"/>
                <a:cs typeface="Century Gothic"/>
              </a:rPr>
              <a:t> </a:t>
            </a:r>
            <a:r>
              <a:rPr lang="en-US" dirty="0">
                <a:latin typeface="Century Gothic"/>
                <a:cs typeface="Century Gothic"/>
              </a:rPr>
              <a:t>to strengthen their social studies programs</a:t>
            </a:r>
            <a:r>
              <a:rPr lang="en-US" cap="all" dirty="0">
                <a:latin typeface="Century Gothic"/>
                <a:cs typeface="Century Gothic"/>
              </a:rPr>
              <a:t>. </a:t>
            </a:r>
            <a:endParaRPr lang="en-US" dirty="0">
              <a:latin typeface="Century Gothic"/>
              <a:ea typeface="ＭＳ Ｐゴシック" charset="0"/>
              <a:cs typeface="Century Gothic"/>
            </a:endParaRPr>
          </a:p>
        </p:txBody>
      </p:sp>
      <p:sp>
        <p:nvSpPr>
          <p:cNvPr id="2" name="TextBox 1"/>
          <p:cNvSpPr txBox="1"/>
          <p:nvPr/>
        </p:nvSpPr>
        <p:spPr>
          <a:xfrm>
            <a:off x="873284" y="1131338"/>
            <a:ext cx="6483350" cy="584776"/>
          </a:xfrm>
          <a:prstGeom prst="rect">
            <a:avLst/>
          </a:prstGeom>
          <a:noFill/>
        </p:spPr>
        <p:txBody>
          <a:bodyPr>
            <a:spAutoFit/>
          </a:bodyPr>
          <a:lstStyle/>
          <a:p>
            <a:pPr>
              <a:defRPr/>
            </a:pPr>
            <a:r>
              <a:rPr lang="en-US" sz="3200" b="1" dirty="0">
                <a:latin typeface="Century Gothic"/>
                <a:ea typeface="ＭＳ Ｐゴシック" charset="0"/>
                <a:cs typeface="Century Gothic"/>
              </a:rPr>
              <a:t>Who is the Audience?</a:t>
            </a:r>
          </a:p>
        </p:txBody>
      </p:sp>
      <p:sp>
        <p:nvSpPr>
          <p:cNvPr id="3" name="Slide Number Placeholder 2"/>
          <p:cNvSpPr>
            <a:spLocks noGrp="1"/>
          </p:cNvSpPr>
          <p:nvPr>
            <p:ph type="sldNum" sz="quarter" idx="12"/>
          </p:nvPr>
        </p:nvSpPr>
        <p:spPr/>
        <p:txBody>
          <a:bodyPr/>
          <a:lstStyle/>
          <a:p>
            <a:fld id="{1E20AFB4-4A61-9047-8E96-BE386AE8DA22}" type="slidenum">
              <a:rPr lang="en-US" smtClean="0"/>
              <a:pPr/>
              <a:t>9</a:t>
            </a:fld>
            <a:endParaRPr lang="en-US"/>
          </a:p>
        </p:txBody>
      </p:sp>
      <p:pic>
        <p:nvPicPr>
          <p:cNvPr id="5" name="Picture 4" descr="Screen Shot 2014-12-22 at 2.38.3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331"/>
            <a:ext cx="9144000" cy="575844"/>
          </a:xfrm>
          <a:prstGeom prst="rect">
            <a:avLst/>
          </a:prstGeom>
        </p:spPr>
      </p:pic>
    </p:spTree>
    <p:extLst>
      <p:ext uri="{BB962C8B-B14F-4D97-AF65-F5344CB8AC3E}">
        <p14:creationId xmlns:p14="http://schemas.microsoft.com/office/powerpoint/2010/main" val="770425699"/>
      </p:ext>
    </p:extLst>
  </p:cSld>
  <p:clrMapOvr>
    <a:masterClrMapping/>
  </p:clrMapOvr>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ommonCore_4">
  <a:themeElements>
    <a:clrScheme name="Custom 9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CommonCore_1.thmx</Template>
  <TotalTime>17904</TotalTime>
  <Words>4202</Words>
  <Application>Microsoft Macintosh PowerPoint</Application>
  <PresentationFormat>On-screen Show (4:3)</PresentationFormat>
  <Paragraphs>380</Paragraphs>
  <Slides>43</Slides>
  <Notes>43</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CommonCore_4</vt:lpstr>
      <vt:lpstr>Office Theme</vt:lpstr>
      <vt:lpstr>Clarity</vt:lpstr>
      <vt:lpstr>Lead the Way!  Tips and Tools to Introduce, Plan, and Implement the C3 Framework at your School Site/District</vt:lpstr>
      <vt:lpstr>Welcome!</vt:lpstr>
      <vt:lpstr>PowerPoint Presentation</vt:lpstr>
      <vt:lpstr>PowerPoint Presentation</vt:lpstr>
      <vt:lpstr>Overview</vt:lpstr>
      <vt:lpstr>1. Knowledge: The C3 Framework Overview Rationale, BACKGROUND, Principles, and Shifts</vt:lpstr>
      <vt:lpstr>PowerPoint Presentation</vt:lpstr>
      <vt:lpstr>Collaboration is 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vt:lpstr>
      <vt:lpstr>Activity Discussion Guide: Shifts in the C3 Framework  </vt:lpstr>
      <vt:lpstr>Activity Discussion Guide: Shifts in the C3 Framework  </vt:lpstr>
      <vt:lpstr>Activity Discussion Guide: Shifts in the C3 Framework  </vt:lpstr>
      <vt:lpstr>1. Knowledge: The C3 Framework Overview Rationale, BACKGROUND, Principles, and Shifts</vt:lpstr>
      <vt:lpstr>Visionary Leadership:  The C3 Framework as an Opportunity to Lead with Focus and Coherence</vt:lpstr>
      <vt:lpstr>Key Questions</vt:lpstr>
      <vt:lpstr>Discussion</vt:lpstr>
      <vt:lpstr>PowerPoint Presentation</vt:lpstr>
      <vt:lpstr>Metrics: What it Looks Like</vt:lpstr>
      <vt:lpstr>Areas to Watch for Progress</vt:lpstr>
      <vt:lpstr>Examples of Metrics</vt:lpstr>
      <vt:lpstr>Activity </vt:lpstr>
      <vt:lpstr>Activity Getting to Measurable, Meaningful Metrics  </vt:lpstr>
      <vt:lpstr>PowerPoint Presentation</vt:lpstr>
      <vt:lpstr>Build Capacity</vt:lpstr>
      <vt:lpstr>Phases of Implementation</vt:lpstr>
      <vt:lpstr>Activity </vt:lpstr>
      <vt:lpstr>PowerPoint Presentation</vt:lpstr>
      <vt:lpstr>Activity </vt:lpstr>
      <vt:lpstr>Stay Engaged</vt:lpstr>
      <vt:lpstr>Discussion/Activity</vt:lpstr>
      <vt:lpstr>PowerPoint Presentation</vt:lpstr>
      <vt:lpstr>PowerPoint Presentation</vt:lpstr>
      <vt:lpstr>PowerPoint Presentation</vt:lpstr>
      <vt:lpstr>Thank you for participating in this presentation! Our next presentations are:  Sept. 23 - What Every Methods Teacher Should Know about the C3 Framework Oct. 1 - What Every School Administrator Should Know about the C3 Framework   You are invited to participate in other Investigations and to register for upcoming webinars at www.socialstudies.org/c3/C3LC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CIS Admin</dc:creator>
  <cp:lastModifiedBy>Ana Post</cp:lastModifiedBy>
  <cp:revision>74</cp:revision>
  <cp:lastPrinted>2015-09-21T16:20:29Z</cp:lastPrinted>
  <dcterms:created xsi:type="dcterms:W3CDTF">2014-12-22T22:26:10Z</dcterms:created>
  <dcterms:modified xsi:type="dcterms:W3CDTF">2015-09-22T15:22:37Z</dcterms:modified>
</cp:coreProperties>
</file>